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9" r:id="rId3"/>
    <p:sldId id="258" r:id="rId4"/>
    <p:sldId id="260" r:id="rId5"/>
    <p:sldId id="262" r:id="rId6"/>
    <p:sldId id="263" r:id="rId7"/>
    <p:sldId id="261" r:id="rId8"/>
    <p:sldId id="264" r:id="rId9"/>
    <p:sldId id="265" r:id="rId10"/>
    <p:sldId id="266" r:id="rId11"/>
    <p:sldId id="268" r:id="rId12"/>
    <p:sldId id="270" r:id="rId13"/>
    <p:sldId id="274" r:id="rId14"/>
    <p:sldId id="269" r:id="rId15"/>
    <p:sldId id="272" r:id="rId16"/>
    <p:sldId id="271" r:id="rId17"/>
    <p:sldId id="279" r:id="rId18"/>
    <p:sldId id="273" r:id="rId19"/>
    <p:sldId id="275" r:id="rId20"/>
    <p:sldId id="276" r:id="rId21"/>
    <p:sldId id="277" r:id="rId22"/>
    <p:sldId id="278" r:id="rId23"/>
    <p:sldId id="280" r:id="rId24"/>
    <p:sldId id="282" r:id="rId25"/>
    <p:sldId id="283" r:id="rId26"/>
    <p:sldId id="281" r:id="rId2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CCFFFF"/>
    <a:srgbClr val="99CCFF"/>
    <a:srgbClr val="CCFFCC"/>
    <a:srgbClr val="000099"/>
    <a:srgbClr val="0033CC"/>
    <a:srgbClr val="000066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099" autoAdjust="0"/>
    <p:restoredTop sz="94614" autoAdjust="0"/>
  </p:normalViewPr>
  <p:slideViewPr>
    <p:cSldViewPr>
      <p:cViewPr varScale="1">
        <p:scale>
          <a:sx n="100" d="100"/>
          <a:sy n="100" d="100"/>
        </p:scale>
        <p:origin x="-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9716C6D-9A7C-40DD-9969-A8BD56E4D39F}" type="datetimeFigureOut">
              <a:rPr lang="ru-RU"/>
              <a:pPr>
                <a:defRPr/>
              </a:pPr>
              <a:t>01.11.2014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9AAD689C-2A1A-40DC-9906-BD23605870A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E56CA-797B-404D-9292-DFA3B2A4E181}" type="datetime1">
              <a:rPr lang="ru-RU"/>
              <a:pPr>
                <a:defRPr/>
              </a:pPr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C5260-FB65-4A93-953B-A7B02DA870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A07F1-EE45-4BEB-864D-308458079894}" type="datetime1">
              <a:rPr lang="ru-RU"/>
              <a:pPr>
                <a:defRPr/>
              </a:pPr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8A082-6D3E-4E43-89D9-2F985AA4FDC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F5AA0-9A43-427A-B0C2-A0439CBDA4FF}" type="datetime1">
              <a:rPr lang="ru-RU"/>
              <a:pPr>
                <a:defRPr/>
              </a:pPr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75852-9E22-4D2A-877E-B05AEF63FD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6832B-1FF0-4CE4-8697-AB727BFA3EC0}" type="datetime1">
              <a:rPr lang="ru-RU"/>
              <a:pPr>
                <a:defRPr/>
              </a:pPr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78C8A-9CDE-4015-BDED-E15F4C46E4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D8A7B-2686-419A-9C2B-E845FB38E80F}" type="datetime1">
              <a:rPr lang="ru-RU"/>
              <a:pPr>
                <a:defRPr/>
              </a:pPr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EC767-1A81-429A-851F-C68EE82DB0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CBFFA-C665-4451-8FC5-3F4929114F0E}" type="datetime1">
              <a:rPr lang="ru-RU"/>
              <a:pPr>
                <a:defRPr/>
              </a:pPr>
              <a:t>01.11.2014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95A59-8C2B-405A-9F97-6C291CA437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E8528-AE18-455C-BC3B-C106AB50805A}" type="datetime1">
              <a:rPr lang="ru-RU"/>
              <a:pPr>
                <a:defRPr/>
              </a:pPr>
              <a:t>01.11.2014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A35D8-3532-45ED-8EAD-79F80B5F26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5C3ED-B234-4A52-8052-E4402C271417}" type="datetime1">
              <a:rPr lang="ru-RU"/>
              <a:pPr>
                <a:defRPr/>
              </a:pPr>
              <a:t>01.11.2014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96CEB-569F-44DA-B042-54D4263D34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36AF6-9B8B-4BAA-B53C-B2D8940A1A56}" type="datetime1">
              <a:rPr lang="ru-RU"/>
              <a:pPr>
                <a:defRPr/>
              </a:pPr>
              <a:t>01.11.2014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337B2-6B2C-465F-80A4-7EA4BB50893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2654E-BD22-497C-9AE9-F09FB98BC690}" type="datetime1">
              <a:rPr lang="ru-RU"/>
              <a:pPr>
                <a:defRPr/>
              </a:pPr>
              <a:t>01.11.2014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6F369-8B6D-4B5B-BFBC-0FC2C2BA2E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3456A-1228-4C59-AE82-042C9306AA90}" type="datetime1">
              <a:rPr lang="ru-RU"/>
              <a:pPr>
                <a:defRPr/>
              </a:pPr>
              <a:t>01.11.2014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46FDB-79D4-4632-AAEA-024EAE1EA7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3E4BFC-F9AB-4EEA-99F5-AC5EC07516F6}" type="datetime1">
              <a:rPr lang="ru-RU"/>
              <a:pPr>
                <a:defRPr/>
              </a:pPr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3E41C90-11BE-4F87-93F6-CDB2DD3E8A6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84313"/>
          </a:xfrm>
          <a:solidFill>
            <a:srgbClr val="0033CC"/>
          </a:solidFill>
        </p:spPr>
        <p:txBody>
          <a:bodyPr/>
          <a:lstStyle/>
          <a:p>
            <a:pPr algn="r" eaLnBrk="1" hangingPunct="1"/>
            <a:r>
              <a:rPr lang="ru-RU" altLang="ru-RU" sz="1800" b="1" smtClean="0">
                <a:solidFill>
                  <a:schemeClr val="bg1"/>
                </a:solidFill>
              </a:rPr>
              <a:t>Государственное бюджетное специальное (коррекционное) образовательное учреждение для обучающихся, воспитанников с ограниченными возможностями здоровья (VI вида) специальная (коррекционная) общеобразовательная</a:t>
            </a:r>
            <a:r>
              <a:rPr lang="ru-RU" altLang="ru-RU" sz="1800" smtClean="0">
                <a:solidFill>
                  <a:schemeClr val="bg1"/>
                </a:solidFill>
              </a:rPr>
              <a:t> </a:t>
            </a:r>
            <a:r>
              <a:rPr lang="ru-RU" altLang="ru-RU" sz="1800" b="1" smtClean="0">
                <a:solidFill>
                  <a:schemeClr val="bg1"/>
                </a:solidFill>
              </a:rPr>
              <a:t>школа</a:t>
            </a:r>
            <a:r>
              <a:rPr lang="ru-RU" altLang="ru-RU" sz="1800" smtClean="0">
                <a:solidFill>
                  <a:schemeClr val="bg1"/>
                </a:solidFill>
              </a:rPr>
              <a:t>-</a:t>
            </a:r>
            <a:r>
              <a:rPr lang="ru-RU" altLang="ru-RU" sz="1800" b="1" smtClean="0">
                <a:solidFill>
                  <a:schemeClr val="bg1"/>
                </a:solidFill>
              </a:rPr>
              <a:t>интернат</a:t>
            </a:r>
            <a:r>
              <a:rPr lang="ru-RU" altLang="ru-RU" sz="1800" smtClean="0">
                <a:solidFill>
                  <a:schemeClr val="bg1"/>
                </a:solidFill>
              </a:rPr>
              <a:t> №</a:t>
            </a:r>
            <a:r>
              <a:rPr lang="ru-RU" altLang="ru-RU" sz="1800" b="1" smtClean="0">
                <a:solidFill>
                  <a:schemeClr val="bg1"/>
                </a:solidFill>
              </a:rPr>
              <a:t>9</a:t>
            </a:r>
            <a:br>
              <a:rPr lang="ru-RU" altLang="ru-RU" sz="1800" b="1" smtClean="0">
                <a:solidFill>
                  <a:schemeClr val="bg1"/>
                </a:solidFill>
              </a:rPr>
            </a:br>
            <a:r>
              <a:rPr lang="ru-RU" altLang="ru-RU" sz="1800" b="1" smtClean="0">
                <a:solidFill>
                  <a:schemeClr val="bg1"/>
                </a:solidFill>
              </a:rPr>
              <a:t>Калининского района Санкт-Петербурга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805488"/>
            <a:ext cx="9144000" cy="1087437"/>
          </a:xfrm>
          <a:solidFill>
            <a:srgbClr val="0033CC"/>
          </a:solidFill>
        </p:spPr>
        <p:txBody>
          <a:bodyPr/>
          <a:lstStyle/>
          <a:p>
            <a:pPr eaLnBrk="1" hangingPunct="1"/>
            <a:endParaRPr lang="ru-RU" altLang="ru-RU" sz="2400" b="1" smtClean="0">
              <a:solidFill>
                <a:schemeClr val="bg1"/>
              </a:solidFill>
            </a:endParaRPr>
          </a:p>
          <a:p>
            <a:pPr eaLnBrk="1" hangingPunct="1"/>
            <a:r>
              <a:rPr lang="en-US" altLang="ru-RU" sz="2400" b="1" i="1" smtClean="0">
                <a:solidFill>
                  <a:schemeClr val="bg1"/>
                </a:solidFill>
              </a:rPr>
              <a:t>6</a:t>
            </a:r>
            <a:r>
              <a:rPr lang="ru-RU" altLang="ru-RU" sz="2400" b="1" i="1" smtClean="0">
                <a:solidFill>
                  <a:schemeClr val="bg1"/>
                </a:solidFill>
              </a:rPr>
              <a:t> </a:t>
            </a:r>
            <a:r>
              <a:rPr lang="ru-RU" altLang="ru-RU" sz="2400" b="1" i="1" smtClean="0">
                <a:solidFill>
                  <a:schemeClr val="bg1"/>
                </a:solidFill>
                <a:latin typeface="Arial" charset="0"/>
              </a:rPr>
              <a:t>ноября</a:t>
            </a:r>
            <a:r>
              <a:rPr lang="ru-RU" altLang="ru-RU" sz="2400" b="1" i="1" smtClean="0">
                <a:solidFill>
                  <a:schemeClr val="bg1"/>
                </a:solidFill>
              </a:rPr>
              <a:t> 2014 года</a:t>
            </a:r>
          </a:p>
        </p:txBody>
      </p:sp>
      <p:sp>
        <p:nvSpPr>
          <p:cNvPr id="2052" name="Подзаголовок 2"/>
          <p:cNvSpPr txBox="1">
            <a:spLocks/>
          </p:cNvSpPr>
          <p:nvPr/>
        </p:nvSpPr>
        <p:spPr bwMode="auto">
          <a:xfrm>
            <a:off x="0" y="1628775"/>
            <a:ext cx="91440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ru-RU" altLang="ru-RU" sz="3300" b="1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2053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29FCB4-396F-4F1B-95D8-58E80688DF44}" type="slidenum">
              <a:rPr lang="ru-RU" altLang="ru-RU"/>
              <a:pPr/>
              <a:t>1</a:t>
            </a:fld>
            <a:endParaRPr lang="ru-RU" altLang="ru-RU"/>
          </a:p>
        </p:txBody>
      </p:sp>
      <p:pic>
        <p:nvPicPr>
          <p:cNvPr id="2054" name="Picture 8" descr="логоти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8913"/>
            <a:ext cx="1071563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2411413" y="1700213"/>
            <a:ext cx="6540500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3800" b="1">
                <a:solidFill>
                  <a:srgbClr val="000099"/>
                </a:solidFill>
              </a:rPr>
              <a:t>Реализация ФГОС: поддержка учащихся в достижении результатов реализации основной образовательной программы</a:t>
            </a:r>
            <a:r>
              <a:rPr lang="ru-RU" sz="3800"/>
              <a:t> </a:t>
            </a:r>
          </a:p>
        </p:txBody>
      </p:sp>
      <p:pic>
        <p:nvPicPr>
          <p:cNvPr id="2058" name="Picture 8" descr="i?id=572133487-60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492375"/>
            <a:ext cx="15001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700213"/>
          </a:xfrm>
          <a:solidFill>
            <a:srgbClr val="0033CC"/>
          </a:solidFill>
        </p:spPr>
        <p:txBody>
          <a:bodyPr/>
          <a:lstStyle/>
          <a:p>
            <a:pPr algn="r" eaLnBrk="1" hangingPunct="1"/>
            <a:r>
              <a:rPr lang="ru-RU" altLang="ru-RU" sz="3200" b="1" smtClean="0">
                <a:solidFill>
                  <a:schemeClr val="bg1"/>
                </a:solidFill>
              </a:rPr>
              <a:t>В основе Стандарта лежит  </a:t>
            </a:r>
            <a:br>
              <a:rPr lang="ru-RU" altLang="ru-RU" sz="3200" b="1" smtClean="0">
                <a:solidFill>
                  <a:schemeClr val="bg1"/>
                </a:solidFill>
              </a:rPr>
            </a:br>
            <a:r>
              <a:rPr lang="ru-RU" altLang="ru-RU" sz="3200" b="1" smtClean="0">
                <a:solidFill>
                  <a:schemeClr val="bg1"/>
                </a:solidFill>
              </a:rPr>
              <a:t>системно-деятельностный подход, </a:t>
            </a:r>
            <a:br>
              <a:rPr lang="ru-RU" altLang="ru-RU" sz="3200" b="1" smtClean="0">
                <a:solidFill>
                  <a:schemeClr val="bg1"/>
                </a:solidFill>
              </a:rPr>
            </a:br>
            <a:r>
              <a:rPr lang="ru-RU" altLang="ru-RU" sz="3200" b="1" smtClean="0">
                <a:solidFill>
                  <a:schemeClr val="bg1"/>
                </a:solidFill>
              </a:rPr>
              <a:t>который предполагает:</a:t>
            </a:r>
          </a:p>
        </p:txBody>
      </p:sp>
      <p:sp>
        <p:nvSpPr>
          <p:cNvPr id="52227" name="Подзаголовок 2"/>
          <p:cNvSpPr txBox="1">
            <a:spLocks/>
          </p:cNvSpPr>
          <p:nvPr/>
        </p:nvSpPr>
        <p:spPr bwMode="auto">
          <a:xfrm>
            <a:off x="0" y="1928813"/>
            <a:ext cx="9144000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ru-RU" altLang="ru-RU" sz="2400" b="1">
                <a:solidFill>
                  <a:srgbClr val="FF0000"/>
                </a:solidFill>
                <a:latin typeface="Calibri" pitchFamily="34" charset="0"/>
              </a:rPr>
              <a:t> 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ru-RU" alt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2228" name="Содержимое 7"/>
          <p:cNvSpPr>
            <a:spLocks noGrp="1"/>
          </p:cNvSpPr>
          <p:nvPr>
            <p:ph idx="4294967295"/>
          </p:nvPr>
        </p:nvSpPr>
        <p:spPr>
          <a:xfrm>
            <a:off x="179388" y="1890713"/>
            <a:ext cx="8678862" cy="4967287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ru-RU" altLang="ru-RU" b="1" smtClean="0">
                <a:solidFill>
                  <a:srgbClr val="000099"/>
                </a:solidFill>
              </a:rPr>
              <a:t>построение образовательного процесса с </a:t>
            </a:r>
            <a:r>
              <a:rPr lang="ru-RU" altLang="ru-RU" b="1" smtClean="0">
                <a:solidFill>
                  <a:srgbClr val="CC0000"/>
                </a:solidFill>
              </a:rPr>
              <a:t>учётом </a:t>
            </a:r>
            <a:r>
              <a:rPr lang="ru-RU" altLang="ru-RU" b="1" smtClean="0">
                <a:solidFill>
                  <a:srgbClr val="000099"/>
                </a:solidFill>
              </a:rPr>
              <a:t>индивидуальных, возрастных, психологических, физиологических особенностей и  здоровья обучающихся</a:t>
            </a:r>
            <a:r>
              <a:rPr lang="ru-RU" altLang="ru-RU" smtClean="0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52229" name="Номер слайда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7F907B14-9786-4243-BD32-5917F3A1B709}" type="slidenum">
              <a:rPr lang="ru-RU" altLang="ru-RU" sz="120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10</a:t>
            </a:fld>
            <a:endParaRPr lang="ru-RU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52230" name="Picture 8" descr="i?id=572133487-6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9001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4" name="Picture 10" descr="gal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00" y="4149725"/>
            <a:ext cx="2857500" cy="1895475"/>
          </a:xfrm>
          <a:prstGeom prst="rect">
            <a:avLst/>
          </a:prstGeom>
          <a:noFill/>
        </p:spPr>
      </p:pic>
      <p:pic>
        <p:nvPicPr>
          <p:cNvPr id="52236" name="Picture 12" descr="fit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43663" y="4292600"/>
            <a:ext cx="2208212" cy="2276475"/>
          </a:xfrm>
          <a:prstGeom prst="rect">
            <a:avLst/>
          </a:prstGeom>
          <a:noFill/>
        </p:spPr>
      </p:pic>
      <p:pic>
        <p:nvPicPr>
          <p:cNvPr id="52238" name="Picture 14" descr="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5288" y="4365625"/>
            <a:ext cx="3024187" cy="1835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268413"/>
          </a:xfrm>
          <a:solidFill>
            <a:srgbClr val="0033CC"/>
          </a:solidFill>
        </p:spPr>
        <p:txBody>
          <a:bodyPr/>
          <a:lstStyle/>
          <a:p>
            <a:pPr algn="r" eaLnBrk="1" hangingPunct="1"/>
            <a:r>
              <a:rPr lang="ru-RU" sz="2800" b="1" smtClean="0">
                <a:solidFill>
                  <a:schemeClr val="bg1"/>
                </a:solidFill>
              </a:rPr>
              <a:t>Психолого-педагогические условия </a:t>
            </a:r>
            <a:br>
              <a:rPr lang="ru-RU" sz="2800" b="1" smtClean="0">
                <a:solidFill>
                  <a:schemeClr val="bg1"/>
                </a:solidFill>
              </a:rPr>
            </a:br>
            <a:r>
              <a:rPr lang="ru-RU" sz="2800" b="1" smtClean="0">
                <a:solidFill>
                  <a:schemeClr val="bg1"/>
                </a:solidFill>
              </a:rPr>
              <a:t>реализации основной образовательной </a:t>
            </a:r>
            <a:br>
              <a:rPr lang="ru-RU" sz="2800" b="1" smtClean="0">
                <a:solidFill>
                  <a:schemeClr val="bg1"/>
                </a:solidFill>
              </a:rPr>
            </a:br>
            <a:r>
              <a:rPr lang="ru-RU" sz="2800" b="1" smtClean="0">
                <a:solidFill>
                  <a:schemeClr val="bg1"/>
                </a:solidFill>
              </a:rPr>
              <a:t>программы должны обеспечивать:</a:t>
            </a:r>
            <a:endParaRPr lang="ru-RU" altLang="ru-RU" sz="2800" b="1" smtClean="0">
              <a:solidFill>
                <a:schemeClr val="bg1"/>
              </a:solidFill>
            </a:endParaRPr>
          </a:p>
        </p:txBody>
      </p:sp>
      <p:sp>
        <p:nvSpPr>
          <p:cNvPr id="54275" name="Подзаголовок 2"/>
          <p:cNvSpPr txBox="1">
            <a:spLocks/>
          </p:cNvSpPr>
          <p:nvPr/>
        </p:nvSpPr>
        <p:spPr bwMode="auto">
          <a:xfrm>
            <a:off x="0" y="1928813"/>
            <a:ext cx="9144000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ru-RU" altLang="ru-RU" sz="2400" b="1">
                <a:solidFill>
                  <a:srgbClr val="FF0000"/>
                </a:solidFill>
                <a:latin typeface="Calibri" pitchFamily="34" charset="0"/>
              </a:rPr>
              <a:t> 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ru-RU" alt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4276" name="Содержимое 7"/>
          <p:cNvSpPr>
            <a:spLocks noGrp="1"/>
          </p:cNvSpPr>
          <p:nvPr>
            <p:ph idx="4294967295"/>
          </p:nvPr>
        </p:nvSpPr>
        <p:spPr>
          <a:xfrm>
            <a:off x="179388" y="1341438"/>
            <a:ext cx="8964612" cy="5327650"/>
          </a:xfrm>
        </p:spPr>
        <p:txBody>
          <a:bodyPr/>
          <a:lstStyle/>
          <a:p>
            <a:r>
              <a:rPr lang="ru-RU" altLang="ru-RU" sz="2200" b="1" smtClean="0">
                <a:solidFill>
                  <a:srgbClr val="CC0000"/>
                </a:solidFill>
              </a:rPr>
              <a:t>преемственность</a:t>
            </a:r>
            <a:r>
              <a:rPr lang="ru-RU" altLang="ru-RU" sz="2200" b="1" smtClean="0">
                <a:solidFill>
                  <a:srgbClr val="000099"/>
                </a:solidFill>
              </a:rPr>
              <a:t> содержания и форм организации образовательного процесса</a:t>
            </a:r>
          </a:p>
          <a:p>
            <a:r>
              <a:rPr lang="ru-RU" altLang="ru-RU" sz="2200" b="1" smtClean="0">
                <a:solidFill>
                  <a:srgbClr val="CC0000"/>
                </a:solidFill>
              </a:rPr>
              <a:t>учет специфики</a:t>
            </a:r>
            <a:r>
              <a:rPr lang="ru-RU" altLang="ru-RU" sz="2200" b="1" smtClean="0">
                <a:solidFill>
                  <a:srgbClr val="000099"/>
                </a:solidFill>
              </a:rPr>
              <a:t> возрастного психофизического развития обучающихся</a:t>
            </a:r>
          </a:p>
          <a:p>
            <a:r>
              <a:rPr lang="ru-RU" altLang="ru-RU" sz="2200" b="1" smtClean="0">
                <a:solidFill>
                  <a:srgbClr val="000099"/>
                </a:solidFill>
              </a:rPr>
              <a:t>формирование и развитие </a:t>
            </a:r>
            <a:r>
              <a:rPr lang="ru-RU" altLang="ru-RU" sz="2200" b="1" smtClean="0">
                <a:solidFill>
                  <a:srgbClr val="CC0000"/>
                </a:solidFill>
              </a:rPr>
              <a:t>психолого-педагогической компетентности</a:t>
            </a:r>
            <a:r>
              <a:rPr lang="ru-RU" altLang="ru-RU" sz="2200" b="1" smtClean="0">
                <a:solidFill>
                  <a:srgbClr val="000099"/>
                </a:solidFill>
              </a:rPr>
              <a:t> обучающихся </a:t>
            </a:r>
          </a:p>
          <a:p>
            <a:r>
              <a:rPr lang="ru-RU" altLang="ru-RU" sz="2200" b="1" smtClean="0">
                <a:solidFill>
                  <a:srgbClr val="CC0000"/>
                </a:solidFill>
              </a:rPr>
              <a:t>вариативность направлений </a:t>
            </a:r>
            <a:r>
              <a:rPr lang="ru-RU" altLang="ru-RU" sz="2200" b="1" smtClean="0">
                <a:solidFill>
                  <a:srgbClr val="000099"/>
                </a:solidFill>
              </a:rPr>
              <a:t>психолого-педагогического сопровождения участников образовательного процесса  </a:t>
            </a:r>
          </a:p>
          <a:p>
            <a:r>
              <a:rPr lang="ru-RU" altLang="ru-RU" sz="2200" b="1" smtClean="0">
                <a:solidFill>
                  <a:srgbClr val="CC0000"/>
                </a:solidFill>
              </a:rPr>
              <a:t>диверсификацию уровней </a:t>
            </a:r>
            <a:r>
              <a:rPr lang="ru-RU" altLang="ru-RU" sz="2200" b="1" smtClean="0">
                <a:solidFill>
                  <a:srgbClr val="000099"/>
                </a:solidFill>
              </a:rPr>
              <a:t>психолого-педагогического сопровождения (индивидуальный, групповой, уровень класса, уровень учреждения)</a:t>
            </a:r>
          </a:p>
          <a:p>
            <a:r>
              <a:rPr lang="ru-RU" altLang="ru-RU" sz="2200" b="1" smtClean="0">
                <a:solidFill>
                  <a:srgbClr val="CC0000"/>
                </a:solidFill>
              </a:rPr>
              <a:t>вариативность форм</a:t>
            </a:r>
            <a:r>
              <a:rPr lang="ru-RU" altLang="ru-RU" sz="2200" b="1" smtClean="0">
                <a:solidFill>
                  <a:srgbClr val="000099"/>
                </a:solidFill>
              </a:rPr>
              <a:t> психолого-педагогического сопровождения участников образовательного процесса (профилактика, диагностика, консультирование, коррекционная работа, развивающая работа, просвещение, экспертиза)</a:t>
            </a:r>
          </a:p>
        </p:txBody>
      </p:sp>
      <p:sp>
        <p:nvSpPr>
          <p:cNvPr id="54277" name="Номер слайда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066D0BFA-CE2C-41AF-8EB9-0460C9FBDE8E}" type="slidenum">
              <a:rPr lang="ru-RU" altLang="ru-RU" sz="120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11</a:t>
            </a:fld>
            <a:endParaRPr lang="ru-RU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54278" name="Picture 8" descr="i?id=572133487-6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9001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/>
          </p:cNvSpPr>
          <p:nvPr>
            <p:ph type="body" idx="1"/>
          </p:nvPr>
        </p:nvSpPr>
        <p:spPr>
          <a:xfrm>
            <a:off x="468313" y="981075"/>
            <a:ext cx="8229600" cy="45259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3600" b="1" smtClean="0">
                <a:solidFill>
                  <a:srgbClr val="000099"/>
                </a:solidFill>
              </a:rPr>
              <a:t>ПОДДЕРЖКА УЧАЩИХСЯ, ИСПЫТЫВАЮЩИХ ТРУДНОСТИ В ОБУЧЕНИИ:</a:t>
            </a:r>
          </a:p>
          <a:p>
            <a:pPr algn="ctr">
              <a:buFont typeface="Arial" charset="0"/>
              <a:buNone/>
            </a:pPr>
            <a:r>
              <a:rPr lang="ru-RU" sz="3600" b="1" smtClean="0">
                <a:solidFill>
                  <a:srgbClr val="000099"/>
                </a:solidFill>
              </a:rPr>
              <a:t> РЕАЛИЗАЦИЯ ЛИЧНОСТНО-ОРИЕНТИРОВАННОГО ПОДХОДА В ФОРМИРОВАНИИ УНИВЕРСАЛЬНЫХ УЧЕБНЫХ ДЕЙСТВИЙ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5" name="Picture 5" descr="Модель реализации программы - Картинка 17601/8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260350"/>
            <a:ext cx="7200900" cy="6264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56325" name="Picture 5" descr="Понятие УУД - Презентация 16891/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46038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59397" name="Picture 5" descr="Функции УУ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58375" name="Picture 7" descr="Мастер класс ууд - Master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11650"/>
          </a:xfrm>
          <a:noFill/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</a:rPr>
              <a:t>ПРОЕКТИРОВАНИЕ УЧИТЕЛЕМ </a:t>
            </a:r>
          </a:p>
          <a:p>
            <a:pPr algn="ctr"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</a:rPr>
              <a:t>ОСВОЕНИЯ ОБУЧАЮЩИМИСЯ УНИВЕРСАЛЬНЫХ ДЕЙСТВИЙ </a:t>
            </a:r>
          </a:p>
          <a:p>
            <a:pPr algn="ctr"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</a:rPr>
              <a:t>В КОНКРЕТНОЙ УЧЕБНОЙ СИТУАЦИИ </a:t>
            </a:r>
          </a:p>
          <a:p>
            <a:pPr algn="ctr"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</a:rPr>
              <a:t>ВО ВНЕУРОЧНОЙ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4" name="Rectangle 8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  <a:solidFill>
            <a:srgbClr val="0033CC"/>
          </a:solidFill>
        </p:spPr>
        <p:txBody>
          <a:bodyPr/>
          <a:lstStyle/>
          <a:p>
            <a:r>
              <a:rPr lang="ru-RU" b="1" smtClean="0">
                <a:solidFill>
                  <a:schemeClr val="bg1"/>
                </a:solidFill>
              </a:rPr>
              <a:t>ИДЁМ НА УЧЕБНУЮ </a:t>
            </a:r>
            <a:br>
              <a:rPr lang="ru-RU" b="1" smtClean="0">
                <a:solidFill>
                  <a:schemeClr val="bg1"/>
                </a:solidFill>
              </a:rPr>
            </a:br>
            <a:r>
              <a:rPr lang="ru-RU" b="1" smtClean="0">
                <a:solidFill>
                  <a:schemeClr val="bg1"/>
                </a:solidFill>
              </a:rPr>
              <a:t>ЭКСКУРСИЮ В МУЗЕЙ</a:t>
            </a:r>
          </a:p>
        </p:txBody>
      </p:sp>
      <p:pic>
        <p:nvPicPr>
          <p:cNvPr id="60427" name="Picture 11" descr="i?id=9acf77659a09e70c939d80d670e6121a-26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844675"/>
            <a:ext cx="2663825" cy="1760538"/>
          </a:xfrm>
          <a:prstGeom prst="rect">
            <a:avLst/>
          </a:prstGeom>
          <a:noFill/>
        </p:spPr>
      </p:pic>
      <p:pic>
        <p:nvPicPr>
          <p:cNvPr id="60429" name="Picture 13" descr="i?id=211c9c40c0c6923de45e5ac2cf2a7214-64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2138" y="2924175"/>
            <a:ext cx="2608262" cy="1955800"/>
          </a:xfrm>
          <a:prstGeom prst="rect">
            <a:avLst/>
          </a:prstGeom>
          <a:noFill/>
        </p:spPr>
      </p:pic>
      <p:pic>
        <p:nvPicPr>
          <p:cNvPr id="60431" name="Picture 15" descr="i?id=bd0644182baa1f1436e4862f89638718-61-144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80063" y="3644900"/>
            <a:ext cx="2808287" cy="2095500"/>
          </a:xfrm>
          <a:prstGeom prst="rect">
            <a:avLst/>
          </a:prstGeom>
          <a:noFill/>
        </p:spPr>
      </p:pic>
      <p:sp>
        <p:nvSpPr>
          <p:cNvPr id="60432" name="Rectangle 16"/>
          <p:cNvSpPr>
            <a:spLocks/>
          </p:cNvSpPr>
          <p:nvPr/>
        </p:nvSpPr>
        <p:spPr bwMode="auto">
          <a:xfrm>
            <a:off x="0" y="5387975"/>
            <a:ext cx="9323388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solidFill>
                  <a:srgbClr val="CC0000"/>
                </a:solidFill>
                <a:latin typeface="Calibri" pitchFamily="34" charset="0"/>
              </a:rPr>
              <a:t>Чему «учит» музей?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5" name="Picture 7" descr="i?id=ffbbd234a5cfcdc8a6aa2e272a7fcc70-142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33613" cy="1508125"/>
          </a:xfrm>
          <a:prstGeom prst="rect">
            <a:avLst/>
          </a:prstGeom>
          <a:noFill/>
        </p:spPr>
      </p:pic>
      <p:sp>
        <p:nvSpPr>
          <p:cNvPr id="63496" name="Rectangle 8"/>
          <p:cNvSpPr>
            <a:spLocks/>
          </p:cNvSpPr>
          <p:nvPr/>
        </p:nvSpPr>
        <p:spPr bwMode="auto">
          <a:xfrm>
            <a:off x="323850" y="19161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FontTx/>
              <a:buChar char="•"/>
            </a:pPr>
            <a:r>
              <a:rPr lang="ru-RU" sz="4400" b="1">
                <a:solidFill>
                  <a:srgbClr val="CC0000"/>
                </a:solidFill>
                <a:latin typeface="Calibri" pitchFamily="34" charset="0"/>
              </a:rPr>
              <a:t>Что можно делать?</a:t>
            </a:r>
          </a:p>
        </p:txBody>
      </p:sp>
      <p:sp>
        <p:nvSpPr>
          <p:cNvPr id="63497" name="Rectangle 9"/>
          <p:cNvSpPr>
            <a:spLocks/>
          </p:cNvSpPr>
          <p:nvPr/>
        </p:nvSpPr>
        <p:spPr bwMode="auto">
          <a:xfrm>
            <a:off x="395288" y="3141663"/>
            <a:ext cx="792003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FontTx/>
              <a:buChar char="•"/>
            </a:pPr>
            <a:r>
              <a:rPr lang="ru-RU" sz="4400" b="1">
                <a:solidFill>
                  <a:srgbClr val="CC0000"/>
                </a:solidFill>
                <a:latin typeface="Calibri" pitchFamily="34" charset="0"/>
              </a:rPr>
              <a:t>Чему можно научиться?</a:t>
            </a:r>
          </a:p>
        </p:txBody>
      </p:sp>
      <p:sp>
        <p:nvSpPr>
          <p:cNvPr id="63498" name="Rectangle 10"/>
          <p:cNvSpPr>
            <a:spLocks/>
          </p:cNvSpPr>
          <p:nvPr/>
        </p:nvSpPr>
        <p:spPr bwMode="auto">
          <a:xfrm>
            <a:off x="468313" y="4437063"/>
            <a:ext cx="792003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FontTx/>
              <a:buChar char="•"/>
            </a:pPr>
            <a:r>
              <a:rPr lang="ru-RU" sz="4400" b="1">
                <a:solidFill>
                  <a:srgbClr val="CC0000"/>
                </a:solidFill>
                <a:latin typeface="Calibri" pitchFamily="34" charset="0"/>
              </a:rPr>
              <a:t>Как себя вести?</a:t>
            </a: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2195513" y="0"/>
            <a:ext cx="6948487" cy="1484313"/>
          </a:xfrm>
          <a:prstGeom prst="rect">
            <a:avLst/>
          </a:prstGeom>
          <a:solidFill>
            <a:srgbClr val="0033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solidFill>
                  <a:schemeClr val="bg1"/>
                </a:solidFill>
                <a:latin typeface="Calibri" pitchFamily="34" charset="0"/>
              </a:rPr>
              <a:t>МУЗЕЙ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1484313"/>
          </a:xfrm>
          <a:solidFill>
            <a:srgbClr val="0033CC"/>
          </a:solidFill>
        </p:spPr>
        <p:txBody>
          <a:bodyPr/>
          <a:lstStyle/>
          <a:p>
            <a:pPr algn="r" eaLnBrk="1" hangingPunct="1"/>
            <a:r>
              <a:rPr lang="ru-RU" altLang="ru-RU" sz="2000" b="1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5059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5805488"/>
            <a:ext cx="9144000" cy="1087437"/>
          </a:xfrm>
          <a:solidFill>
            <a:srgbClr val="0033CC"/>
          </a:solidFill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altLang="ru-RU" sz="2400" b="1" smtClean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ru-RU" altLang="ru-RU" sz="2400" b="1" i="1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5060" name="Подзаголовок 2"/>
          <p:cNvSpPr txBox="1">
            <a:spLocks/>
          </p:cNvSpPr>
          <p:nvPr/>
        </p:nvSpPr>
        <p:spPr bwMode="auto">
          <a:xfrm>
            <a:off x="0" y="1628775"/>
            <a:ext cx="91440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ru-RU" altLang="ru-RU" sz="3300" b="1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45061" name="Номер слайда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80EB0708-8E8D-49CB-99D5-68D2ECD63ED8}" type="slidenum">
              <a:rPr lang="ru-RU" altLang="ru-RU" sz="120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2</a:t>
            </a:fld>
            <a:endParaRPr lang="ru-RU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2411413" y="2670175"/>
            <a:ext cx="65405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4000" b="1">
                <a:solidFill>
                  <a:srgbClr val="000099"/>
                </a:solidFill>
              </a:rPr>
              <a:t>НАЧАЛЬНОЕ ОБЩЕЕ ОБРАЗОВАНИЕ</a:t>
            </a:r>
            <a:endParaRPr lang="ru-RU" sz="4000"/>
          </a:p>
        </p:txBody>
      </p:sp>
      <p:pic>
        <p:nvPicPr>
          <p:cNvPr id="45064" name="Picture 8" descr="i?id=572133487-6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492375"/>
            <a:ext cx="15001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5" name="Picture 3" descr="i?id=ffbbd234a5cfcdc8a6aa2e272a7fcc70-142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55875" cy="1484313"/>
          </a:xfrm>
          <a:prstGeom prst="rect">
            <a:avLst/>
          </a:prstGeom>
          <a:noFill/>
        </p:spPr>
      </p:pic>
      <p:sp>
        <p:nvSpPr>
          <p:cNvPr id="64516" name="Rectangle 4"/>
          <p:cNvSpPr>
            <a:spLocks/>
          </p:cNvSpPr>
          <p:nvPr/>
        </p:nvSpPr>
        <p:spPr bwMode="auto">
          <a:xfrm>
            <a:off x="323850" y="2205038"/>
            <a:ext cx="84963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FontTx/>
              <a:buChar char="•"/>
            </a:pPr>
            <a:r>
              <a:rPr lang="ru-RU" sz="4400" b="1">
                <a:solidFill>
                  <a:srgbClr val="CC0000"/>
                </a:solidFill>
                <a:latin typeface="Calibri" pitchFamily="34" charset="0"/>
              </a:rPr>
              <a:t>Что можно делать?</a:t>
            </a:r>
            <a:br>
              <a:rPr lang="ru-RU" sz="4400" b="1">
                <a:solidFill>
                  <a:srgbClr val="CC0000"/>
                </a:solidFill>
                <a:latin typeface="Calibri" pitchFamily="34" charset="0"/>
              </a:rPr>
            </a:br>
            <a:r>
              <a:rPr lang="ru-RU" sz="2400" b="1">
                <a:solidFill>
                  <a:srgbClr val="000099"/>
                </a:solidFill>
                <a:latin typeface="Calibri" pitchFamily="34" charset="0"/>
              </a:rPr>
              <a:t>Слушать экскурсовода. Рассматривать экспонаты. Задавать вопросы экскурсоводу. Общаться со знакомыми и незнакомыми людьми. Наблюдать за людьми.</a:t>
            </a:r>
          </a:p>
        </p:txBody>
      </p:sp>
      <p:sp>
        <p:nvSpPr>
          <p:cNvPr id="64517" name="Rectangle 5"/>
          <p:cNvSpPr>
            <a:spLocks/>
          </p:cNvSpPr>
          <p:nvPr/>
        </p:nvSpPr>
        <p:spPr bwMode="auto">
          <a:xfrm>
            <a:off x="395288" y="3500438"/>
            <a:ext cx="792003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FontTx/>
              <a:buChar char="•"/>
            </a:pPr>
            <a:r>
              <a:rPr lang="ru-RU" sz="4400" b="1">
                <a:solidFill>
                  <a:srgbClr val="CC0000"/>
                </a:solidFill>
                <a:latin typeface="Calibri" pitchFamily="34" charset="0"/>
              </a:rPr>
              <a:t>Чему можно научиться?</a:t>
            </a:r>
          </a:p>
        </p:txBody>
      </p:sp>
      <p:sp>
        <p:nvSpPr>
          <p:cNvPr id="64518" name="Rectangle 6"/>
          <p:cNvSpPr>
            <a:spLocks/>
          </p:cNvSpPr>
          <p:nvPr/>
        </p:nvSpPr>
        <p:spPr bwMode="auto">
          <a:xfrm>
            <a:off x="468313" y="4437063"/>
            <a:ext cx="792003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FontTx/>
              <a:buChar char="•"/>
            </a:pPr>
            <a:r>
              <a:rPr lang="ru-RU" sz="4400" b="1">
                <a:solidFill>
                  <a:srgbClr val="CC0000"/>
                </a:solidFill>
                <a:latin typeface="Calibri" pitchFamily="34" charset="0"/>
              </a:rPr>
              <a:t>Как себя вести?</a:t>
            </a:r>
          </a:p>
        </p:txBody>
      </p:sp>
      <p:sp>
        <p:nvSpPr>
          <p:cNvPr id="64520" name="Rectangle 8"/>
          <p:cNvSpPr>
            <a:spLocks/>
          </p:cNvSpPr>
          <p:nvPr/>
        </p:nvSpPr>
        <p:spPr bwMode="auto">
          <a:xfrm>
            <a:off x="2484438" y="0"/>
            <a:ext cx="6659562" cy="1484313"/>
          </a:xfrm>
          <a:prstGeom prst="rect">
            <a:avLst/>
          </a:prstGeom>
          <a:solidFill>
            <a:srgbClr val="0033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solidFill>
                  <a:schemeClr val="bg1"/>
                </a:solidFill>
                <a:latin typeface="Calibri" pitchFamily="34" charset="0"/>
              </a:rPr>
              <a:t>МУЗЕЙ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9" name="Picture 3" descr="i?id=ffbbd234a5cfcdc8a6aa2e272a7fcc70-142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484438" cy="1508125"/>
          </a:xfrm>
          <a:prstGeom prst="rect">
            <a:avLst/>
          </a:prstGeom>
          <a:noFill/>
        </p:spPr>
      </p:pic>
      <p:sp>
        <p:nvSpPr>
          <p:cNvPr id="65540" name="Rectangle 4"/>
          <p:cNvSpPr>
            <a:spLocks/>
          </p:cNvSpPr>
          <p:nvPr/>
        </p:nvSpPr>
        <p:spPr bwMode="auto">
          <a:xfrm>
            <a:off x="323850" y="2205038"/>
            <a:ext cx="84963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FontTx/>
              <a:buChar char="•"/>
            </a:pPr>
            <a:r>
              <a:rPr lang="ru-RU" sz="4400" b="1">
                <a:solidFill>
                  <a:srgbClr val="CC0000"/>
                </a:solidFill>
                <a:latin typeface="Calibri" pitchFamily="34" charset="0"/>
              </a:rPr>
              <a:t>Что можно делать?</a:t>
            </a:r>
            <a:br>
              <a:rPr lang="ru-RU" sz="4400" b="1">
                <a:solidFill>
                  <a:srgbClr val="CC0000"/>
                </a:solidFill>
                <a:latin typeface="Calibri" pitchFamily="34" charset="0"/>
              </a:rPr>
            </a:br>
            <a:r>
              <a:rPr lang="ru-RU" sz="2400" b="1">
                <a:solidFill>
                  <a:srgbClr val="000099"/>
                </a:solidFill>
                <a:latin typeface="Calibri" pitchFamily="34" charset="0"/>
              </a:rPr>
              <a:t>Слушать экскурсовода. Рассматривать экспонаты. Задавать вопросы экскурсоводу. Общаться со знакомыми и незнакомыми людьми. Наблюдать за людьми.</a:t>
            </a:r>
          </a:p>
        </p:txBody>
      </p:sp>
      <p:sp>
        <p:nvSpPr>
          <p:cNvPr id="65541" name="Rectangle 5"/>
          <p:cNvSpPr>
            <a:spLocks/>
          </p:cNvSpPr>
          <p:nvPr/>
        </p:nvSpPr>
        <p:spPr bwMode="auto">
          <a:xfrm>
            <a:off x="323850" y="3789363"/>
            <a:ext cx="7920038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FontTx/>
              <a:buChar char="•"/>
            </a:pPr>
            <a:r>
              <a:rPr lang="ru-RU" sz="4400" b="1">
                <a:solidFill>
                  <a:srgbClr val="CC0000"/>
                </a:solidFill>
                <a:latin typeface="Calibri" pitchFamily="34" charset="0"/>
              </a:rPr>
              <a:t>Чему можно научиться?</a:t>
            </a:r>
            <a:br>
              <a:rPr lang="ru-RU" sz="4400" b="1">
                <a:solidFill>
                  <a:srgbClr val="CC0000"/>
                </a:solidFill>
                <a:latin typeface="Calibri" pitchFamily="34" charset="0"/>
              </a:rPr>
            </a:br>
            <a:r>
              <a:rPr lang="ru-RU" sz="2400" b="1">
                <a:solidFill>
                  <a:srgbClr val="000099"/>
                </a:solidFill>
                <a:latin typeface="Calibri" pitchFamily="34" charset="0"/>
              </a:rPr>
              <a:t>Узнать о произведениях искусства. Научиться правилам поведения в общественном месте. Научиться задавать вопросы экскурсоводу. </a:t>
            </a:r>
          </a:p>
        </p:txBody>
      </p:sp>
      <p:sp>
        <p:nvSpPr>
          <p:cNvPr id="65542" name="Rectangle 6"/>
          <p:cNvSpPr>
            <a:spLocks/>
          </p:cNvSpPr>
          <p:nvPr/>
        </p:nvSpPr>
        <p:spPr bwMode="auto">
          <a:xfrm>
            <a:off x="395288" y="5300663"/>
            <a:ext cx="792003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FontTx/>
              <a:buChar char="•"/>
            </a:pPr>
            <a:r>
              <a:rPr lang="ru-RU" sz="4400" b="1">
                <a:solidFill>
                  <a:srgbClr val="CC0000"/>
                </a:solidFill>
                <a:latin typeface="Calibri" pitchFamily="34" charset="0"/>
              </a:rPr>
              <a:t>Как себя вести?</a:t>
            </a:r>
          </a:p>
        </p:txBody>
      </p:sp>
      <p:sp>
        <p:nvSpPr>
          <p:cNvPr id="65544" name="Rectangle 8"/>
          <p:cNvSpPr>
            <a:spLocks/>
          </p:cNvSpPr>
          <p:nvPr/>
        </p:nvSpPr>
        <p:spPr bwMode="auto">
          <a:xfrm>
            <a:off x="2484438" y="0"/>
            <a:ext cx="6659562" cy="1484313"/>
          </a:xfrm>
          <a:prstGeom prst="rect">
            <a:avLst/>
          </a:prstGeom>
          <a:solidFill>
            <a:srgbClr val="0033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solidFill>
                  <a:schemeClr val="bg1"/>
                </a:solidFill>
                <a:latin typeface="Calibri" pitchFamily="34" charset="0"/>
              </a:rPr>
              <a:t>МУЗЕЙ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ctrTitle"/>
          </p:nvPr>
        </p:nvSpPr>
        <p:spPr>
          <a:xfrm>
            <a:off x="2484438" y="0"/>
            <a:ext cx="6659562" cy="1268413"/>
          </a:xfrm>
          <a:solidFill>
            <a:srgbClr val="0033CC"/>
          </a:solidFill>
        </p:spPr>
        <p:txBody>
          <a:bodyPr/>
          <a:lstStyle/>
          <a:p>
            <a:r>
              <a:rPr lang="ru-RU" b="1" smtClean="0">
                <a:solidFill>
                  <a:schemeClr val="bg1"/>
                </a:solidFill>
              </a:rPr>
              <a:t>МУЗЕЙ</a:t>
            </a:r>
          </a:p>
        </p:txBody>
      </p:sp>
      <p:pic>
        <p:nvPicPr>
          <p:cNvPr id="66563" name="Picture 3" descr="i?id=ffbbd234a5cfcdc8a6aa2e272a7fcc70-142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20950" cy="1296988"/>
          </a:xfrm>
          <a:prstGeom prst="rect">
            <a:avLst/>
          </a:prstGeom>
          <a:noFill/>
        </p:spPr>
      </p:pic>
      <p:sp>
        <p:nvSpPr>
          <p:cNvPr id="66564" name="Rectangle 4"/>
          <p:cNvSpPr>
            <a:spLocks/>
          </p:cNvSpPr>
          <p:nvPr/>
        </p:nvSpPr>
        <p:spPr bwMode="auto">
          <a:xfrm>
            <a:off x="250825" y="1700213"/>
            <a:ext cx="84963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FontTx/>
              <a:buChar char="•"/>
            </a:pPr>
            <a:r>
              <a:rPr lang="ru-RU" sz="4400" b="1">
                <a:solidFill>
                  <a:srgbClr val="CC0000"/>
                </a:solidFill>
                <a:latin typeface="Calibri" pitchFamily="34" charset="0"/>
              </a:rPr>
              <a:t>Что можно делать?</a:t>
            </a:r>
            <a:br>
              <a:rPr lang="ru-RU" sz="4400" b="1">
                <a:solidFill>
                  <a:srgbClr val="CC0000"/>
                </a:solidFill>
                <a:latin typeface="Calibri" pitchFamily="34" charset="0"/>
              </a:rPr>
            </a:br>
            <a:r>
              <a:rPr lang="ru-RU" sz="2400" b="1">
                <a:solidFill>
                  <a:srgbClr val="000099"/>
                </a:solidFill>
                <a:latin typeface="Calibri" pitchFamily="34" charset="0"/>
              </a:rPr>
              <a:t>Слушать экскурсовода. Рассматривать экспонаты. Задавать вопросы экскурсоводу. Общаться со знакомыми и незнакомыми людьми. Наблюдать за людьми.</a:t>
            </a:r>
          </a:p>
        </p:txBody>
      </p:sp>
      <p:sp>
        <p:nvSpPr>
          <p:cNvPr id="66565" name="Rectangle 5"/>
          <p:cNvSpPr>
            <a:spLocks/>
          </p:cNvSpPr>
          <p:nvPr/>
        </p:nvSpPr>
        <p:spPr bwMode="auto">
          <a:xfrm>
            <a:off x="323850" y="3284538"/>
            <a:ext cx="7920038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FontTx/>
              <a:buChar char="•"/>
            </a:pPr>
            <a:r>
              <a:rPr lang="ru-RU" sz="4400" b="1">
                <a:solidFill>
                  <a:srgbClr val="CC0000"/>
                </a:solidFill>
                <a:latin typeface="Calibri" pitchFamily="34" charset="0"/>
              </a:rPr>
              <a:t>Чему можно научиться?</a:t>
            </a:r>
            <a:br>
              <a:rPr lang="ru-RU" sz="4400" b="1">
                <a:solidFill>
                  <a:srgbClr val="CC0000"/>
                </a:solidFill>
                <a:latin typeface="Calibri" pitchFamily="34" charset="0"/>
              </a:rPr>
            </a:br>
            <a:r>
              <a:rPr lang="ru-RU" sz="2400" b="1">
                <a:solidFill>
                  <a:srgbClr val="000099"/>
                </a:solidFill>
                <a:latin typeface="Calibri" pitchFamily="34" charset="0"/>
              </a:rPr>
              <a:t>Узнать о произведениях искусства. Научиться правилам поведения в общественном месте. Научиться задавать вопросы экскурсоводу. </a:t>
            </a:r>
          </a:p>
        </p:txBody>
      </p:sp>
      <p:sp>
        <p:nvSpPr>
          <p:cNvPr id="66566" name="Rectangle 6"/>
          <p:cNvSpPr>
            <a:spLocks/>
          </p:cNvSpPr>
          <p:nvPr/>
        </p:nvSpPr>
        <p:spPr bwMode="auto">
          <a:xfrm>
            <a:off x="323850" y="4868863"/>
            <a:ext cx="8569325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FontTx/>
              <a:buChar char="•"/>
            </a:pPr>
            <a:r>
              <a:rPr lang="ru-RU" sz="4400" b="1">
                <a:solidFill>
                  <a:srgbClr val="CC0000"/>
                </a:solidFill>
                <a:latin typeface="Calibri" pitchFamily="34" charset="0"/>
              </a:rPr>
              <a:t>Как себя вести?</a:t>
            </a:r>
            <a:br>
              <a:rPr lang="ru-RU" sz="4400" b="1">
                <a:solidFill>
                  <a:srgbClr val="CC0000"/>
                </a:solidFill>
                <a:latin typeface="Calibri" pitchFamily="34" charset="0"/>
              </a:rPr>
            </a:br>
            <a:r>
              <a:rPr lang="ru-RU" sz="2400" b="1">
                <a:solidFill>
                  <a:srgbClr val="000099"/>
                </a:solidFill>
                <a:latin typeface="Calibri" pitchFamily="34" charset="0"/>
              </a:rPr>
              <a:t>Не разговаривать во время экскурсии. Не перебивать экскурсовода. Задавать вопросы в специально отведённое время. Не сорить. Не кричать и громко не разговаривать.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ctrTitle"/>
          </p:nvPr>
        </p:nvSpPr>
        <p:spPr>
          <a:xfrm>
            <a:off x="2484438" y="0"/>
            <a:ext cx="6659562" cy="1268413"/>
          </a:xfrm>
          <a:solidFill>
            <a:srgbClr val="0033CC"/>
          </a:solidFill>
        </p:spPr>
        <p:txBody>
          <a:bodyPr/>
          <a:lstStyle/>
          <a:p>
            <a:r>
              <a:rPr lang="ru-RU" b="1" smtClean="0">
                <a:solidFill>
                  <a:schemeClr val="bg1"/>
                </a:solidFill>
              </a:rPr>
              <a:t>МУЗЕЙ</a:t>
            </a:r>
          </a:p>
        </p:txBody>
      </p:sp>
      <p:pic>
        <p:nvPicPr>
          <p:cNvPr id="68611" name="Picture 3" descr="i?id=ffbbd234a5cfcdc8a6aa2e272a7fcc70-142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20950" cy="1296988"/>
          </a:xfrm>
          <a:prstGeom prst="rect">
            <a:avLst/>
          </a:prstGeom>
          <a:noFill/>
        </p:spPr>
      </p:pic>
      <p:sp>
        <p:nvSpPr>
          <p:cNvPr id="68612" name="Rectangle 4"/>
          <p:cNvSpPr>
            <a:spLocks/>
          </p:cNvSpPr>
          <p:nvPr/>
        </p:nvSpPr>
        <p:spPr bwMode="auto">
          <a:xfrm>
            <a:off x="179388" y="1700213"/>
            <a:ext cx="8964612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FontTx/>
              <a:buChar char="•"/>
            </a:pPr>
            <a:r>
              <a:rPr lang="ru-RU" sz="4400" b="1">
                <a:solidFill>
                  <a:srgbClr val="CC0000"/>
                </a:solidFill>
                <a:latin typeface="Calibri" pitchFamily="34" charset="0"/>
              </a:rPr>
              <a:t>Универсальные действия</a:t>
            </a:r>
            <a:br>
              <a:rPr lang="ru-RU" sz="4400" b="1">
                <a:solidFill>
                  <a:srgbClr val="CC0000"/>
                </a:solidFill>
                <a:latin typeface="Calibri" pitchFamily="34" charset="0"/>
              </a:rPr>
            </a:br>
            <a:r>
              <a:rPr lang="ru-RU" sz="2800" b="1">
                <a:solidFill>
                  <a:srgbClr val="000099"/>
                </a:solidFill>
                <a:latin typeface="Calibri" pitchFamily="34" charset="0"/>
              </a:rPr>
              <a:t>вступать в диалог, задавать вопросы и отвечать на них </a:t>
            </a:r>
            <a:r>
              <a:rPr lang="ru-RU" sz="2800" i="1">
                <a:solidFill>
                  <a:srgbClr val="000099"/>
                </a:solidFill>
                <a:latin typeface="Calibri" pitchFamily="34" charset="0"/>
              </a:rPr>
              <a:t>(экскурсовод, учитель, смотрители, посетители музея, работники музея)</a:t>
            </a:r>
            <a:r>
              <a:rPr lang="ru-RU" sz="2800" b="1">
                <a:solidFill>
                  <a:srgbClr val="000099"/>
                </a:solidFill>
                <a:latin typeface="Calibri" pitchFamily="34" charset="0"/>
              </a:rPr>
              <a:t> – </a:t>
            </a:r>
            <a:r>
              <a:rPr lang="ru-RU" sz="40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К</a:t>
            </a:r>
            <a:br>
              <a:rPr lang="ru-RU" sz="40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ru-RU" sz="2800" b="1">
                <a:solidFill>
                  <a:srgbClr val="000099"/>
                </a:solidFill>
                <a:latin typeface="Calibri" pitchFamily="34" charset="0"/>
              </a:rPr>
              <a:t>познавать новое </a:t>
            </a:r>
            <a:r>
              <a:rPr lang="ru-RU" sz="2800" i="1">
                <a:solidFill>
                  <a:srgbClr val="000099"/>
                </a:solidFill>
                <a:latin typeface="Calibri" pitchFamily="34" charset="0"/>
              </a:rPr>
              <a:t>(новые произведения искусства)</a:t>
            </a:r>
            <a:r>
              <a:rPr lang="ru-RU" sz="2800" b="1">
                <a:solidFill>
                  <a:srgbClr val="000099"/>
                </a:solidFill>
                <a:latin typeface="Calibri" pitchFamily="34" charset="0"/>
              </a:rPr>
              <a:t> – </a:t>
            </a:r>
            <a:r>
              <a:rPr lang="ru-RU" sz="40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</a:t>
            </a:r>
            <a:br>
              <a:rPr lang="ru-RU" sz="40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ru-RU" sz="2800" b="1">
                <a:solidFill>
                  <a:srgbClr val="000099"/>
                </a:solidFill>
                <a:latin typeface="Calibri" pitchFamily="34" charset="0"/>
              </a:rPr>
              <a:t>личное отношение к происходящему в музее </a:t>
            </a:r>
            <a:r>
              <a:rPr lang="ru-RU" sz="2800" i="1">
                <a:solidFill>
                  <a:srgbClr val="000099"/>
                </a:solidFill>
                <a:latin typeface="Calibri" pitchFamily="34" charset="0"/>
              </a:rPr>
              <a:t>(благодарность за экскурсию, за обслуживание) – </a:t>
            </a:r>
            <a:r>
              <a:rPr lang="ru-RU" sz="40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Л</a:t>
            </a:r>
            <a:br>
              <a:rPr lang="ru-RU" sz="40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ru-RU" sz="2800" b="1">
                <a:solidFill>
                  <a:srgbClr val="000099"/>
                </a:solidFill>
                <a:latin typeface="Calibri" pitchFamily="34" charset="0"/>
              </a:rPr>
              <a:t>контролировать свои действия </a:t>
            </a:r>
            <a:r>
              <a:rPr lang="ru-RU" sz="2800" i="1">
                <a:solidFill>
                  <a:srgbClr val="000099"/>
                </a:solidFill>
                <a:latin typeface="Calibri" pitchFamily="34" charset="0"/>
              </a:rPr>
              <a:t>(правила поведения) - </a:t>
            </a:r>
            <a:r>
              <a:rPr lang="ru-RU" sz="40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Р</a:t>
            </a:r>
            <a:r>
              <a:rPr lang="ru-RU" sz="2800" b="1">
                <a:solidFill>
                  <a:srgbClr val="CC0000"/>
                </a:solidFill>
                <a:latin typeface="Calibri" pitchFamily="34" charset="0"/>
              </a:rPr>
              <a:t/>
            </a:r>
            <a:br>
              <a:rPr lang="ru-RU" sz="2800" b="1">
                <a:solidFill>
                  <a:srgbClr val="CC0000"/>
                </a:solidFill>
                <a:latin typeface="Calibri" pitchFamily="34" charset="0"/>
              </a:rPr>
            </a:br>
            <a:endParaRPr lang="ru-RU" sz="4000" b="1" i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</a:rPr>
              <a:t>ПРОГРАММА ФОРМИРОВАНИЯ УНИВЕРСАЛЬНЫХ УЧЕБНЫХ ДЕЙСТВИЙ:</a:t>
            </a:r>
          </a:p>
          <a:p>
            <a:pPr algn="ctr"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</a:rPr>
              <a:t>МОДЕЛЬ РЕАЛИЗАЦИИ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8" name="Picture 4" descr="Модель реализации программ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0"/>
            <a:ext cx="871378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1484313"/>
          </a:xfrm>
          <a:solidFill>
            <a:srgbClr val="0033CC"/>
          </a:solidFill>
        </p:spPr>
        <p:txBody>
          <a:bodyPr/>
          <a:lstStyle/>
          <a:p>
            <a:pPr algn="r" eaLnBrk="1" hangingPunct="1"/>
            <a:r>
              <a:rPr lang="ru-RU" altLang="ru-RU" sz="1800" b="1" smtClean="0">
                <a:solidFill>
                  <a:schemeClr val="bg1"/>
                </a:solidFill>
              </a:rPr>
              <a:t>Государственное бюджетное специальное (коррекционное) образовательное учреждение для обучающихся, воспитанников с ограниченными возможностями здоровья (VI вида) специальная (коррекционная) общеобразовательная</a:t>
            </a:r>
            <a:r>
              <a:rPr lang="ru-RU" altLang="ru-RU" sz="1800" smtClean="0">
                <a:solidFill>
                  <a:schemeClr val="bg1"/>
                </a:solidFill>
              </a:rPr>
              <a:t> </a:t>
            </a:r>
            <a:r>
              <a:rPr lang="ru-RU" altLang="ru-RU" sz="1800" b="1" smtClean="0">
                <a:solidFill>
                  <a:schemeClr val="bg1"/>
                </a:solidFill>
              </a:rPr>
              <a:t>школа</a:t>
            </a:r>
            <a:r>
              <a:rPr lang="ru-RU" altLang="ru-RU" sz="1800" smtClean="0">
                <a:solidFill>
                  <a:schemeClr val="bg1"/>
                </a:solidFill>
              </a:rPr>
              <a:t>-</a:t>
            </a:r>
            <a:r>
              <a:rPr lang="ru-RU" altLang="ru-RU" sz="1800" b="1" smtClean="0">
                <a:solidFill>
                  <a:schemeClr val="bg1"/>
                </a:solidFill>
              </a:rPr>
              <a:t>интернат</a:t>
            </a:r>
            <a:r>
              <a:rPr lang="ru-RU" altLang="ru-RU" sz="1800" smtClean="0">
                <a:solidFill>
                  <a:schemeClr val="bg1"/>
                </a:solidFill>
              </a:rPr>
              <a:t> №</a:t>
            </a:r>
            <a:r>
              <a:rPr lang="ru-RU" altLang="ru-RU" sz="1800" b="1" smtClean="0">
                <a:solidFill>
                  <a:schemeClr val="bg1"/>
                </a:solidFill>
              </a:rPr>
              <a:t>9</a:t>
            </a:r>
            <a:br>
              <a:rPr lang="ru-RU" altLang="ru-RU" sz="1800" b="1" smtClean="0">
                <a:solidFill>
                  <a:schemeClr val="bg1"/>
                </a:solidFill>
              </a:rPr>
            </a:br>
            <a:r>
              <a:rPr lang="ru-RU" altLang="ru-RU" sz="1800" b="1" smtClean="0">
                <a:solidFill>
                  <a:schemeClr val="bg1"/>
                </a:solidFill>
              </a:rPr>
              <a:t>Калининского района Санкт-Петербурга</a:t>
            </a:r>
          </a:p>
        </p:txBody>
      </p:sp>
      <p:sp>
        <p:nvSpPr>
          <p:cNvPr id="6963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5805488"/>
            <a:ext cx="9144000" cy="1087437"/>
          </a:xfrm>
          <a:solidFill>
            <a:srgbClr val="0033CC"/>
          </a:solidFill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altLang="ru-RU" sz="2400" b="1" smtClean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altLang="ru-RU" sz="2400" b="1" i="1" smtClean="0">
                <a:solidFill>
                  <a:schemeClr val="bg1"/>
                </a:solidFill>
              </a:rPr>
              <a:t>6</a:t>
            </a:r>
            <a:r>
              <a:rPr lang="ru-RU" altLang="ru-RU" sz="2400" b="1" i="1" smtClean="0">
                <a:solidFill>
                  <a:schemeClr val="bg1"/>
                </a:solidFill>
              </a:rPr>
              <a:t> </a:t>
            </a:r>
            <a:r>
              <a:rPr lang="ru-RU" altLang="ru-RU" sz="2400" b="1" i="1" smtClean="0">
                <a:solidFill>
                  <a:schemeClr val="bg1"/>
                </a:solidFill>
                <a:latin typeface="Arial" charset="0"/>
              </a:rPr>
              <a:t>ноября</a:t>
            </a:r>
            <a:r>
              <a:rPr lang="ru-RU" altLang="ru-RU" sz="2400" b="1" i="1" smtClean="0">
                <a:solidFill>
                  <a:schemeClr val="bg1"/>
                </a:solidFill>
              </a:rPr>
              <a:t> 2014 года</a:t>
            </a:r>
          </a:p>
        </p:txBody>
      </p:sp>
      <p:sp>
        <p:nvSpPr>
          <p:cNvPr id="69636" name="Подзаголовок 2"/>
          <p:cNvSpPr txBox="1">
            <a:spLocks/>
          </p:cNvSpPr>
          <p:nvPr/>
        </p:nvSpPr>
        <p:spPr bwMode="auto">
          <a:xfrm>
            <a:off x="0" y="1628775"/>
            <a:ext cx="91440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ru-RU" altLang="ru-RU" sz="3300" b="1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69637" name="Номер слайда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D892E000-5254-4260-AE03-6E3A24A49837}" type="slidenum">
              <a:rPr lang="ru-RU" altLang="ru-RU" sz="120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26</a:t>
            </a:fld>
            <a:endParaRPr lang="ru-RU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69638" name="Picture 8" descr="логоти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8913"/>
            <a:ext cx="1071563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2411413" y="1700213"/>
            <a:ext cx="6540500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3800" b="1">
                <a:solidFill>
                  <a:srgbClr val="000099"/>
                </a:solidFill>
              </a:rPr>
              <a:t>Реализация ФГОС: поддержка учащихся в достижении результатов реализации основной образовательной программы</a:t>
            </a:r>
            <a:r>
              <a:rPr lang="ru-RU" sz="3800"/>
              <a:t> </a:t>
            </a:r>
          </a:p>
        </p:txBody>
      </p:sp>
      <p:pic>
        <p:nvPicPr>
          <p:cNvPr id="69640" name="Picture 8" descr="i?id=572133487-60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492375"/>
            <a:ext cx="15001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313"/>
          </a:xfrm>
          <a:solidFill>
            <a:srgbClr val="0033CC"/>
          </a:solidFill>
        </p:spPr>
        <p:txBody>
          <a:bodyPr/>
          <a:lstStyle/>
          <a:p>
            <a:pPr algn="r" eaLnBrk="1" hangingPunct="1"/>
            <a:r>
              <a:rPr lang="ru-RU" altLang="ru-RU" sz="3600" b="1" smtClean="0">
                <a:solidFill>
                  <a:schemeClr val="bg1"/>
                </a:solidFill>
              </a:rPr>
              <a:t> Стандарт направлен на обеспечение</a:t>
            </a:r>
            <a:r>
              <a:rPr lang="ru-RU" altLang="ru-RU" smtClean="0"/>
              <a:t> </a:t>
            </a:r>
          </a:p>
        </p:txBody>
      </p:sp>
      <p:sp>
        <p:nvSpPr>
          <p:cNvPr id="3075" name="Подзаголовок 2"/>
          <p:cNvSpPr txBox="1">
            <a:spLocks/>
          </p:cNvSpPr>
          <p:nvPr/>
        </p:nvSpPr>
        <p:spPr bwMode="auto">
          <a:xfrm>
            <a:off x="0" y="1928813"/>
            <a:ext cx="9144000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ru-RU" altLang="ru-RU" sz="2400" b="1">
                <a:solidFill>
                  <a:srgbClr val="FF0000"/>
                </a:solidFill>
                <a:latin typeface="Calibri" pitchFamily="34" charset="0"/>
              </a:rPr>
              <a:t> 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ru-RU" alt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076" name="Содержимое 7"/>
          <p:cNvSpPr>
            <a:spLocks noGrp="1"/>
          </p:cNvSpPr>
          <p:nvPr>
            <p:ph idx="1"/>
          </p:nvPr>
        </p:nvSpPr>
        <p:spPr>
          <a:xfrm>
            <a:off x="179388" y="1557338"/>
            <a:ext cx="8678862" cy="4967287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ru-RU" altLang="ru-RU" b="1" smtClean="0">
                <a:solidFill>
                  <a:srgbClr val="CC0000"/>
                </a:solidFill>
              </a:rPr>
              <a:t>условий</a:t>
            </a:r>
            <a:r>
              <a:rPr lang="ru-RU" altLang="ru-RU" b="1" smtClean="0">
                <a:solidFill>
                  <a:srgbClr val="000099"/>
                </a:solidFill>
              </a:rPr>
              <a:t> </a:t>
            </a:r>
            <a:r>
              <a:rPr lang="ru-RU" altLang="ru-RU" b="1" smtClean="0">
                <a:solidFill>
                  <a:srgbClr val="CC0000"/>
                </a:solidFill>
              </a:rPr>
              <a:t>для эффективной реализации</a:t>
            </a:r>
            <a:r>
              <a:rPr lang="ru-RU" altLang="ru-RU" b="1" smtClean="0">
                <a:solidFill>
                  <a:srgbClr val="000099"/>
                </a:solidFill>
              </a:rPr>
              <a:t> и освоения обучающимися основной образовательной программы начального общего образования, в том числе обеспечение условий </a:t>
            </a:r>
            <a:r>
              <a:rPr lang="ru-RU" altLang="ru-RU" b="1" smtClean="0">
                <a:solidFill>
                  <a:srgbClr val="CC0000"/>
                </a:solidFill>
              </a:rPr>
              <a:t>для индивидуального развития всех обучающихся</a:t>
            </a:r>
            <a:r>
              <a:rPr lang="ru-RU" altLang="ru-RU" b="1" smtClean="0">
                <a:solidFill>
                  <a:srgbClr val="000099"/>
                </a:solidFill>
              </a:rPr>
              <a:t>, в особенности тех, кто в наибольшей степени нуждается в специальных условиях обучения, – </a:t>
            </a:r>
            <a:r>
              <a:rPr lang="ru-RU" altLang="ru-RU" b="1" smtClean="0">
                <a:solidFill>
                  <a:srgbClr val="CC0000"/>
                </a:solidFill>
              </a:rPr>
              <a:t>детей с ограниченными возможностями здоровья</a:t>
            </a:r>
            <a:endParaRPr lang="ru-RU" altLang="ru-RU" smtClean="0">
              <a:solidFill>
                <a:srgbClr val="CC0000"/>
              </a:solidFill>
            </a:endParaRPr>
          </a:p>
        </p:txBody>
      </p:sp>
      <p:sp>
        <p:nvSpPr>
          <p:cNvPr id="3077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DC5A16D-B78D-43B0-97C2-E0ED0EBC67B2}" type="slidenum">
              <a:rPr lang="ru-RU" altLang="ru-RU"/>
              <a:pPr/>
              <a:t>3</a:t>
            </a:fld>
            <a:endParaRPr lang="ru-RU" altLang="ru-RU"/>
          </a:p>
        </p:txBody>
      </p:sp>
      <p:pic>
        <p:nvPicPr>
          <p:cNvPr id="3079" name="Picture 8" descr="i?id=572133487-6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9001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412875"/>
          </a:xfrm>
          <a:solidFill>
            <a:srgbClr val="0033CC"/>
          </a:solidFill>
        </p:spPr>
        <p:txBody>
          <a:bodyPr/>
          <a:lstStyle/>
          <a:p>
            <a:pPr algn="r" eaLnBrk="1" hangingPunct="1"/>
            <a:r>
              <a:rPr lang="ru-RU" altLang="ru-RU" sz="2400" b="1" smtClean="0">
                <a:solidFill>
                  <a:schemeClr val="bg1"/>
                </a:solidFill>
              </a:rPr>
              <a:t/>
            </a:r>
            <a:br>
              <a:rPr lang="ru-RU" altLang="ru-RU" sz="2400" b="1" smtClean="0">
                <a:solidFill>
                  <a:schemeClr val="bg1"/>
                </a:solidFill>
              </a:rPr>
            </a:br>
            <a:r>
              <a:rPr lang="ru-RU" altLang="ru-RU" sz="2400" b="1" smtClean="0">
                <a:solidFill>
                  <a:schemeClr val="bg1"/>
                </a:solidFill>
              </a:rPr>
              <a:t/>
            </a:r>
            <a:br>
              <a:rPr lang="ru-RU" altLang="ru-RU" sz="2400" b="1" smtClean="0">
                <a:solidFill>
                  <a:schemeClr val="bg1"/>
                </a:solidFill>
              </a:rPr>
            </a:br>
            <a:r>
              <a:rPr lang="ru-RU" altLang="ru-RU" sz="2800" b="1" smtClean="0">
                <a:solidFill>
                  <a:schemeClr val="bg1"/>
                </a:solidFill>
              </a:rPr>
              <a:t>В основе Стандарта лежит  </a:t>
            </a:r>
            <a:br>
              <a:rPr lang="ru-RU" altLang="ru-RU" sz="2800" b="1" smtClean="0">
                <a:solidFill>
                  <a:schemeClr val="bg1"/>
                </a:solidFill>
              </a:rPr>
            </a:br>
            <a:r>
              <a:rPr lang="ru-RU" altLang="ru-RU" sz="2800" b="1" smtClean="0">
                <a:solidFill>
                  <a:schemeClr val="bg1"/>
                </a:solidFill>
              </a:rPr>
              <a:t>системно-деятельностный подход, </a:t>
            </a:r>
            <a:br>
              <a:rPr lang="ru-RU" altLang="ru-RU" sz="2800" b="1" smtClean="0">
                <a:solidFill>
                  <a:schemeClr val="bg1"/>
                </a:solidFill>
              </a:rPr>
            </a:br>
            <a:r>
              <a:rPr lang="ru-RU" altLang="ru-RU" sz="2800" b="1" smtClean="0">
                <a:solidFill>
                  <a:schemeClr val="bg1"/>
                </a:solidFill>
              </a:rPr>
              <a:t>который предполагает:  </a:t>
            </a:r>
            <a:br>
              <a:rPr lang="ru-RU" altLang="ru-RU" sz="2800" b="1" smtClean="0">
                <a:solidFill>
                  <a:schemeClr val="bg1"/>
                </a:solidFill>
              </a:rPr>
            </a:br>
            <a:r>
              <a:rPr lang="ru-RU" altLang="ru-RU" sz="2400" b="1" smtClean="0">
                <a:solidFill>
                  <a:schemeClr val="bg1"/>
                </a:solidFill>
              </a:rPr>
              <a:t> </a:t>
            </a:r>
            <a:r>
              <a:rPr lang="ru-RU" altLang="ru-RU" sz="3600" b="1" smtClean="0">
                <a:solidFill>
                  <a:schemeClr val="bg1"/>
                </a:solidFill>
              </a:rPr>
              <a:t>  </a:t>
            </a:r>
            <a:r>
              <a:rPr lang="ru-RU" altLang="ru-RU" smtClean="0"/>
              <a:t> </a:t>
            </a:r>
          </a:p>
        </p:txBody>
      </p:sp>
      <p:sp>
        <p:nvSpPr>
          <p:cNvPr id="46083" name="Подзаголовок 2"/>
          <p:cNvSpPr txBox="1">
            <a:spLocks/>
          </p:cNvSpPr>
          <p:nvPr/>
        </p:nvSpPr>
        <p:spPr bwMode="auto">
          <a:xfrm>
            <a:off x="0" y="1928813"/>
            <a:ext cx="9144000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ru-RU" altLang="ru-RU" sz="2400" b="1">
                <a:solidFill>
                  <a:srgbClr val="FF0000"/>
                </a:solidFill>
                <a:latin typeface="Calibri" pitchFamily="34" charset="0"/>
              </a:rPr>
              <a:t> 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ru-RU" alt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6084" name="Содержимое 7"/>
          <p:cNvSpPr>
            <a:spLocks noGrp="1"/>
          </p:cNvSpPr>
          <p:nvPr>
            <p:ph idx="4294967295"/>
          </p:nvPr>
        </p:nvSpPr>
        <p:spPr>
          <a:xfrm>
            <a:off x="179388" y="1557338"/>
            <a:ext cx="8678862" cy="4967287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ru-RU" altLang="ru-RU" b="1" smtClean="0">
                <a:solidFill>
                  <a:srgbClr val="CC0000"/>
                </a:solidFill>
              </a:rPr>
              <a:t>разнообразие организационных форм и учет индивидуальных особенностей</a:t>
            </a:r>
            <a:r>
              <a:rPr lang="ru-RU" altLang="ru-RU" b="1" smtClean="0">
                <a:solidFill>
                  <a:srgbClr val="000099"/>
                </a:solidFill>
              </a:rPr>
              <a:t> каждого обучающегося (включая детей с ограниченными возможностями здоровья), обеспечивающих рост творческого потенциала, познавательных мотивов, обогащение форм взаимодействия со сверстниками и взрослыми в познавательной деятельности </a:t>
            </a:r>
          </a:p>
        </p:txBody>
      </p:sp>
      <p:sp>
        <p:nvSpPr>
          <p:cNvPr id="46085" name="Номер слайда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B3C5F14E-98BE-47C0-9FA4-445566A2A209}" type="slidenum">
              <a:rPr lang="ru-RU" altLang="ru-RU" sz="120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4</a:t>
            </a:fld>
            <a:endParaRPr lang="ru-RU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46086" name="Picture 8" descr="i?id=572133487-6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9001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1484313"/>
          </a:xfrm>
          <a:solidFill>
            <a:srgbClr val="0033CC"/>
          </a:solidFill>
        </p:spPr>
        <p:txBody>
          <a:bodyPr/>
          <a:lstStyle/>
          <a:p>
            <a:pPr algn="r" eaLnBrk="1" hangingPunct="1"/>
            <a:r>
              <a:rPr lang="ru-RU" altLang="ru-RU" sz="2000" b="1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813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5805488"/>
            <a:ext cx="9144000" cy="1087437"/>
          </a:xfrm>
          <a:solidFill>
            <a:srgbClr val="0033CC"/>
          </a:solidFill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altLang="ru-RU" sz="2400" b="1" smtClean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ru-RU" altLang="ru-RU" sz="2400" b="1" i="1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8132" name="Подзаголовок 2"/>
          <p:cNvSpPr txBox="1">
            <a:spLocks/>
          </p:cNvSpPr>
          <p:nvPr/>
        </p:nvSpPr>
        <p:spPr bwMode="auto">
          <a:xfrm>
            <a:off x="0" y="1628775"/>
            <a:ext cx="91440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ru-RU" altLang="ru-RU" sz="3300" b="1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48133" name="Номер слайда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105BAF97-14B5-4E9A-A58C-07060BA193F6}" type="slidenum">
              <a:rPr lang="ru-RU" altLang="ru-RU" sz="120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5</a:t>
            </a:fld>
            <a:endParaRPr lang="ru-RU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2411413" y="2670175"/>
            <a:ext cx="65405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4000" b="1">
                <a:solidFill>
                  <a:srgbClr val="000099"/>
                </a:solidFill>
              </a:rPr>
              <a:t>ОСНОВНОЕ ОБЩЕЕ ОБРАЗОВАНИЕ</a:t>
            </a:r>
            <a:endParaRPr lang="ru-RU" sz="4000"/>
          </a:p>
        </p:txBody>
      </p:sp>
      <p:pic>
        <p:nvPicPr>
          <p:cNvPr id="48135" name="Picture 8" descr="i?id=572133487-6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492375"/>
            <a:ext cx="15001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484313"/>
          </a:xfrm>
          <a:solidFill>
            <a:srgbClr val="0033CC"/>
          </a:solidFill>
        </p:spPr>
        <p:txBody>
          <a:bodyPr/>
          <a:lstStyle/>
          <a:p>
            <a:pPr algn="r" eaLnBrk="1" hangingPunct="1"/>
            <a:r>
              <a:rPr lang="ru-RU" altLang="ru-RU" sz="3600" b="1" smtClean="0">
                <a:solidFill>
                  <a:schemeClr val="bg1"/>
                </a:solidFill>
              </a:rPr>
              <a:t> Стандарт направлен на обеспечение</a:t>
            </a:r>
            <a:r>
              <a:rPr lang="ru-RU" altLang="ru-RU" smtClean="0"/>
              <a:t> </a:t>
            </a:r>
          </a:p>
        </p:txBody>
      </p:sp>
      <p:sp>
        <p:nvSpPr>
          <p:cNvPr id="49155" name="Подзаголовок 2"/>
          <p:cNvSpPr txBox="1">
            <a:spLocks/>
          </p:cNvSpPr>
          <p:nvPr/>
        </p:nvSpPr>
        <p:spPr bwMode="auto">
          <a:xfrm>
            <a:off x="0" y="1928813"/>
            <a:ext cx="9144000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ru-RU" altLang="ru-RU" sz="2400" b="1">
                <a:solidFill>
                  <a:srgbClr val="FF0000"/>
                </a:solidFill>
                <a:latin typeface="Calibri" pitchFamily="34" charset="0"/>
              </a:rPr>
              <a:t> 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ru-RU" alt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9156" name="Содержимое 7"/>
          <p:cNvSpPr>
            <a:spLocks noGrp="1"/>
          </p:cNvSpPr>
          <p:nvPr>
            <p:ph idx="4294967295"/>
          </p:nvPr>
        </p:nvSpPr>
        <p:spPr>
          <a:xfrm>
            <a:off x="179388" y="1773238"/>
            <a:ext cx="8678862" cy="4751387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ru-RU" altLang="ru-RU" b="1" smtClean="0">
                <a:solidFill>
                  <a:srgbClr val="CC0000"/>
                </a:solidFill>
              </a:rPr>
              <a:t>условий создания социальной ситуации развития</a:t>
            </a:r>
            <a:r>
              <a:rPr lang="ru-RU" altLang="ru-RU" b="1" smtClean="0">
                <a:solidFill>
                  <a:srgbClr val="000099"/>
                </a:solidFill>
              </a:rPr>
              <a:t> обучающихся, обеспечивающей их социальную самоидентификацию посредством личностно значимой деятельности </a:t>
            </a:r>
          </a:p>
        </p:txBody>
      </p:sp>
      <p:sp>
        <p:nvSpPr>
          <p:cNvPr id="49157" name="Номер слайда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15915D44-12BF-49CB-92E2-1DF13A8E4B89}" type="slidenum">
              <a:rPr lang="ru-RU" altLang="ru-RU" sz="120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6</a:t>
            </a:fld>
            <a:endParaRPr lang="ru-RU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49158" name="Picture 8" descr="i?id=572133487-6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9001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60" name="Picture 8" descr="img_84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1638" y="4149725"/>
            <a:ext cx="3455987" cy="2097088"/>
          </a:xfrm>
          <a:prstGeom prst="rect">
            <a:avLst/>
          </a:prstGeom>
          <a:noFill/>
        </p:spPr>
      </p:pic>
      <p:pic>
        <p:nvPicPr>
          <p:cNvPr id="49162" name="Picture 10" descr="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6013" y="4581525"/>
            <a:ext cx="3313112" cy="2009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700213"/>
          </a:xfrm>
          <a:solidFill>
            <a:srgbClr val="0033CC"/>
          </a:solidFill>
        </p:spPr>
        <p:txBody>
          <a:bodyPr/>
          <a:lstStyle/>
          <a:p>
            <a:pPr algn="r" eaLnBrk="1" hangingPunct="1"/>
            <a:r>
              <a:rPr lang="ru-RU" altLang="ru-RU" sz="2800" b="1" smtClean="0">
                <a:solidFill>
                  <a:schemeClr val="bg1"/>
                </a:solidFill>
              </a:rPr>
              <a:t>В основе Стандарта лежит  </a:t>
            </a:r>
            <a:br>
              <a:rPr lang="ru-RU" altLang="ru-RU" sz="2800" b="1" smtClean="0">
                <a:solidFill>
                  <a:schemeClr val="bg1"/>
                </a:solidFill>
              </a:rPr>
            </a:br>
            <a:r>
              <a:rPr lang="ru-RU" altLang="ru-RU" sz="2800" b="1" smtClean="0">
                <a:solidFill>
                  <a:schemeClr val="bg1"/>
                </a:solidFill>
              </a:rPr>
              <a:t>системно-деятельностный подход, </a:t>
            </a:r>
            <a:br>
              <a:rPr lang="ru-RU" altLang="ru-RU" sz="2800" b="1" smtClean="0">
                <a:solidFill>
                  <a:schemeClr val="bg1"/>
                </a:solidFill>
              </a:rPr>
            </a:br>
            <a:r>
              <a:rPr lang="ru-RU" altLang="ru-RU" sz="2800" b="1" smtClean="0">
                <a:solidFill>
                  <a:schemeClr val="bg1"/>
                </a:solidFill>
              </a:rPr>
              <a:t>который предполагает:</a:t>
            </a:r>
          </a:p>
        </p:txBody>
      </p:sp>
      <p:sp>
        <p:nvSpPr>
          <p:cNvPr id="47107" name="Подзаголовок 2"/>
          <p:cNvSpPr txBox="1">
            <a:spLocks/>
          </p:cNvSpPr>
          <p:nvPr/>
        </p:nvSpPr>
        <p:spPr bwMode="auto">
          <a:xfrm>
            <a:off x="0" y="1928813"/>
            <a:ext cx="9144000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ru-RU" altLang="ru-RU" sz="2400" b="1">
                <a:solidFill>
                  <a:srgbClr val="FF0000"/>
                </a:solidFill>
                <a:latin typeface="Calibri" pitchFamily="34" charset="0"/>
              </a:rPr>
              <a:t> 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ru-RU" alt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7108" name="Содержимое 7"/>
          <p:cNvSpPr>
            <a:spLocks noGrp="1"/>
          </p:cNvSpPr>
          <p:nvPr>
            <p:ph idx="4294967295"/>
          </p:nvPr>
        </p:nvSpPr>
        <p:spPr>
          <a:xfrm>
            <a:off x="179388" y="1890713"/>
            <a:ext cx="8678862" cy="4967287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ru-RU" altLang="ru-RU" b="1" smtClean="0">
                <a:solidFill>
                  <a:srgbClr val="000099"/>
                </a:solidFill>
              </a:rPr>
              <a:t>построение образовательного процесса с </a:t>
            </a:r>
            <a:r>
              <a:rPr lang="ru-RU" altLang="ru-RU" b="1" smtClean="0">
                <a:solidFill>
                  <a:srgbClr val="CC0000"/>
                </a:solidFill>
              </a:rPr>
              <a:t>учётом индивидуальных</a:t>
            </a:r>
            <a:r>
              <a:rPr lang="ru-RU" altLang="ru-RU" b="1" smtClean="0">
                <a:solidFill>
                  <a:srgbClr val="000099"/>
                </a:solidFill>
              </a:rPr>
              <a:t> возрастных, психологических и физиологических особенностей обучающихся </a:t>
            </a:r>
          </a:p>
        </p:txBody>
      </p:sp>
      <p:sp>
        <p:nvSpPr>
          <p:cNvPr id="47109" name="Номер слайда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7ECB422F-A3D5-475B-8D43-72ACD00953B4}" type="slidenum">
              <a:rPr lang="ru-RU" altLang="ru-RU" sz="120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7</a:t>
            </a:fld>
            <a:endParaRPr lang="ru-RU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47110" name="Picture 8" descr="i?id=572133487-6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9001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2" name="Picture 8" descr="bibliotekajpeg-640x3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4581525"/>
            <a:ext cx="3097212" cy="1879600"/>
          </a:xfrm>
          <a:prstGeom prst="rect">
            <a:avLst/>
          </a:prstGeom>
          <a:noFill/>
        </p:spPr>
      </p:pic>
      <p:pic>
        <p:nvPicPr>
          <p:cNvPr id="47114" name="Picture 10" descr="biatlon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0425" y="3860800"/>
            <a:ext cx="2876550" cy="1746250"/>
          </a:xfrm>
          <a:prstGeom prst="rect">
            <a:avLst/>
          </a:prstGeom>
          <a:noFill/>
        </p:spPr>
      </p:pic>
      <p:pic>
        <p:nvPicPr>
          <p:cNvPr id="47116" name="Picture 12" descr="xokei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5" y="4149725"/>
            <a:ext cx="3025775" cy="18367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1484313"/>
          </a:xfrm>
          <a:solidFill>
            <a:srgbClr val="0033CC"/>
          </a:solidFill>
        </p:spPr>
        <p:txBody>
          <a:bodyPr/>
          <a:lstStyle/>
          <a:p>
            <a:pPr algn="r" eaLnBrk="1" hangingPunct="1"/>
            <a:r>
              <a:rPr lang="ru-RU" altLang="ru-RU" sz="2000" b="1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0179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5805488"/>
            <a:ext cx="9144000" cy="1087437"/>
          </a:xfrm>
          <a:solidFill>
            <a:srgbClr val="0033CC"/>
          </a:solidFill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altLang="ru-RU" sz="2400" b="1" smtClean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ru-RU" altLang="ru-RU" sz="2400" b="1" i="1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0180" name="Подзаголовок 2"/>
          <p:cNvSpPr txBox="1">
            <a:spLocks/>
          </p:cNvSpPr>
          <p:nvPr/>
        </p:nvSpPr>
        <p:spPr bwMode="auto">
          <a:xfrm>
            <a:off x="0" y="1628775"/>
            <a:ext cx="91440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ru-RU" altLang="ru-RU" sz="3300" b="1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50181" name="Номер слайда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E53C26EF-A421-44B9-8348-5DB2B729D63F}" type="slidenum">
              <a:rPr lang="ru-RU" altLang="ru-RU" sz="120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8</a:t>
            </a:fld>
            <a:endParaRPr lang="ru-RU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2411413" y="2670175"/>
            <a:ext cx="65405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4000" b="1">
                <a:solidFill>
                  <a:srgbClr val="000099"/>
                </a:solidFill>
              </a:rPr>
              <a:t>СРЕДНЕЕ (ПОЛНОЕ) ОБЩЕЕ ОБРАЗОВАНИЕ</a:t>
            </a:r>
            <a:endParaRPr lang="ru-RU" sz="4000"/>
          </a:p>
        </p:txBody>
      </p:sp>
      <p:pic>
        <p:nvPicPr>
          <p:cNvPr id="50183" name="Picture 8" descr="i?id=572133487-6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492375"/>
            <a:ext cx="15001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484313"/>
          </a:xfrm>
          <a:solidFill>
            <a:srgbClr val="0033CC"/>
          </a:solidFill>
        </p:spPr>
        <p:txBody>
          <a:bodyPr/>
          <a:lstStyle/>
          <a:p>
            <a:pPr algn="r" eaLnBrk="1" hangingPunct="1"/>
            <a:r>
              <a:rPr lang="ru-RU" altLang="ru-RU" sz="3600" b="1" smtClean="0">
                <a:solidFill>
                  <a:schemeClr val="bg1"/>
                </a:solidFill>
              </a:rPr>
              <a:t> Стандарт направлен на обеспечение</a:t>
            </a:r>
            <a:r>
              <a:rPr lang="ru-RU" altLang="ru-RU" smtClean="0"/>
              <a:t> </a:t>
            </a:r>
          </a:p>
        </p:txBody>
      </p:sp>
      <p:sp>
        <p:nvSpPr>
          <p:cNvPr id="51203" name="Подзаголовок 2"/>
          <p:cNvSpPr txBox="1">
            <a:spLocks/>
          </p:cNvSpPr>
          <p:nvPr/>
        </p:nvSpPr>
        <p:spPr bwMode="auto">
          <a:xfrm>
            <a:off x="0" y="1928813"/>
            <a:ext cx="9144000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ru-RU" altLang="ru-RU" sz="2400" b="1">
                <a:solidFill>
                  <a:srgbClr val="FF0000"/>
                </a:solidFill>
                <a:latin typeface="Calibri" pitchFamily="34" charset="0"/>
              </a:rPr>
              <a:t> 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ru-RU" alt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1204" name="Содержимое 7"/>
          <p:cNvSpPr>
            <a:spLocks noGrp="1"/>
          </p:cNvSpPr>
          <p:nvPr>
            <p:ph idx="4294967295"/>
          </p:nvPr>
        </p:nvSpPr>
        <p:spPr>
          <a:xfrm>
            <a:off x="179388" y="1773238"/>
            <a:ext cx="8678862" cy="4751387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ru-RU" altLang="ru-RU" b="1" smtClean="0">
                <a:solidFill>
                  <a:srgbClr val="000099"/>
                </a:solidFill>
              </a:rPr>
              <a:t>создания условий для </a:t>
            </a:r>
            <a:r>
              <a:rPr lang="ru-RU" altLang="ru-RU" b="1" smtClean="0">
                <a:solidFill>
                  <a:srgbClr val="CC0000"/>
                </a:solidFill>
              </a:rPr>
              <a:t>развития и самореализации обучающихся</a:t>
            </a:r>
            <a:r>
              <a:rPr lang="ru-RU" altLang="ru-RU" b="1" smtClean="0">
                <a:solidFill>
                  <a:srgbClr val="000099"/>
                </a:solidFill>
              </a:rPr>
              <a:t>, для формирования здорового, безопасного и экологически целесообразного образа жизни обучающихся</a:t>
            </a:r>
            <a:r>
              <a:rPr lang="ru-RU" altLang="ru-RU" smtClean="0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51205" name="Номер слайда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4F4078FF-8411-4D5C-A56A-05B209FB21F3}" type="slidenum">
              <a:rPr lang="ru-RU" altLang="ru-RU" sz="120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9</a:t>
            </a:fld>
            <a:endParaRPr lang="ru-RU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51206" name="Picture 8" descr="i?id=572133487-6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9001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8" name="Picture 8" descr="Конкурс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3860800"/>
            <a:ext cx="2808288" cy="1704975"/>
          </a:xfrm>
          <a:prstGeom prst="rect">
            <a:avLst/>
          </a:prstGeom>
          <a:noFill/>
        </p:spPr>
      </p:pic>
      <p:pic>
        <p:nvPicPr>
          <p:cNvPr id="51210" name="Picture 10" descr="img_647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4652963"/>
            <a:ext cx="2808287" cy="1703387"/>
          </a:xfrm>
          <a:prstGeom prst="rect">
            <a:avLst/>
          </a:prstGeom>
          <a:noFill/>
        </p:spPr>
      </p:pic>
      <p:pic>
        <p:nvPicPr>
          <p:cNvPr id="51212" name="Picture 12" descr="nahalka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3575" y="4365625"/>
            <a:ext cx="2808288" cy="1703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3174</TotalTime>
  <Words>408</Words>
  <Application>Microsoft Office PowerPoint</Application>
  <PresentationFormat>Экран (4:3)</PresentationFormat>
  <Paragraphs>86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9" baseType="lpstr">
      <vt:lpstr>Arial</vt:lpstr>
      <vt:lpstr>Calibri</vt:lpstr>
      <vt:lpstr>Тема Office</vt:lpstr>
      <vt:lpstr>Государственное бюджетное специальное (коррекционное) образовательное учреждение для обучающихся, воспитанников с ограниченными возможностями здоровья (VI вида) специальная (коррекционная) общеобразовательная школа-интернат №9 Калининского района Санкт-Петербурга</vt:lpstr>
      <vt:lpstr> </vt:lpstr>
      <vt:lpstr> Стандарт направлен на обеспечение </vt:lpstr>
      <vt:lpstr>  В основе Стандарта лежит   системно-деятельностный подход,  который предполагает:       </vt:lpstr>
      <vt:lpstr> </vt:lpstr>
      <vt:lpstr> Стандарт направлен на обеспечение </vt:lpstr>
      <vt:lpstr>В основе Стандарта лежит   системно-деятельностный подход,  который предполагает:</vt:lpstr>
      <vt:lpstr> </vt:lpstr>
      <vt:lpstr> Стандарт направлен на обеспечение </vt:lpstr>
      <vt:lpstr>В основе Стандарта лежит   системно-деятельностный подход,  который предполагает:</vt:lpstr>
      <vt:lpstr>Психолого-педагогические условия  реализации основной образовательной  программы должны обеспечивать:</vt:lpstr>
      <vt:lpstr>Слайд 12</vt:lpstr>
      <vt:lpstr>Слайд 13</vt:lpstr>
      <vt:lpstr>Слайд 14</vt:lpstr>
      <vt:lpstr>Слайд 15</vt:lpstr>
      <vt:lpstr>Слайд 16</vt:lpstr>
      <vt:lpstr>Слайд 17</vt:lpstr>
      <vt:lpstr>ИДЁМ НА УЧЕБНУЮ  ЭКСКУРСИЮ В МУЗЕЙ</vt:lpstr>
      <vt:lpstr>Слайд 19</vt:lpstr>
      <vt:lpstr>Слайд 20</vt:lpstr>
      <vt:lpstr>Слайд 21</vt:lpstr>
      <vt:lpstr>МУЗЕЙ</vt:lpstr>
      <vt:lpstr>МУЗЕЙ</vt:lpstr>
      <vt:lpstr>Слайд 24</vt:lpstr>
      <vt:lpstr>Слайд 25</vt:lpstr>
      <vt:lpstr>Государственное бюджетное специальное (коррекционное) образовательное учреждение для обучающихся, воспитанников с ограниченными возможностями здоровья (VI вида) специальная (коррекционная) общеобразовательная школа-интернат №9 Калининского района Санкт-Петербурга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общеобразовательное учреждение  средняя общеобразовательная  школа № 94 с углублённым изучением информатики  Выборгского района Санкт-Петербурга</dc:title>
  <dc:creator>Алексей и Ольга</dc:creator>
  <cp:lastModifiedBy>учитель_админ</cp:lastModifiedBy>
  <cp:revision>215</cp:revision>
  <dcterms:created xsi:type="dcterms:W3CDTF">2012-01-09T08:34:04Z</dcterms:created>
  <dcterms:modified xsi:type="dcterms:W3CDTF">2014-11-01T06:51:34Z</dcterms:modified>
</cp:coreProperties>
</file>