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07" r:id="rId2"/>
    <p:sldId id="308" r:id="rId3"/>
    <p:sldId id="318" r:id="rId4"/>
    <p:sldId id="309" r:id="rId5"/>
    <p:sldId id="311" r:id="rId6"/>
    <p:sldId id="312" r:id="rId7"/>
    <p:sldId id="319" r:id="rId8"/>
    <p:sldId id="313" r:id="rId9"/>
    <p:sldId id="314" r:id="rId10"/>
    <p:sldId id="315" r:id="rId11"/>
    <p:sldId id="320" r:id="rId12"/>
    <p:sldId id="31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B0A92"/>
    <a:srgbClr val="0684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74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9F31-60B3-4A04-956E-BCE9F38006B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360E4-B8A2-435C-886C-FB9DAF249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E114-ECD5-4B6E-8241-7DF88FA881A9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27FF-EADA-4C60-ABA9-65FC778D8582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9D69-8990-4825-AFA5-04C5A9D15850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CD2A-8063-4B63-8FEA-20080E36DC94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8D4D-04E0-42BE-8F1E-7E327C8AE197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0A7-489F-4C10-B6EF-986F997F4A9B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503-B59F-4001-A675-FC105BC88289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545E-FD94-4DE0-BB75-FCBB5840F1FC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886C-8165-4452-89C6-7C742F58F4DE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546-BCA8-4FC0-B1EF-50A36515782F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109B-864C-4550-BBE6-1FF1D28C04CF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7D90-19D6-48E6-9493-D799631D3423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46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hangelab.tilda.ws/foresight20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3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0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4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3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396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24health.by/gadzhety-i-zrenie-detej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43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arasputye.ru/archives/249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3050"/>
            <a:ext cx="3816424" cy="4884142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73050"/>
            <a:ext cx="8219256" cy="585311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>
              <a:latin typeface="Book Antiqua" pitchFamily="18" charset="0"/>
            </a:endParaRPr>
          </a:p>
          <a:p>
            <a:pPr algn="r"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255489"/>
            <a:ext cx="82192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3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1397000"/>
          <a:ext cx="7560840" cy="282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040560"/>
              </a:tblGrid>
              <a:tr h="28240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Глава 5</a:t>
                      </a:r>
                    </a:p>
                    <a:p>
                      <a:endParaRPr lang="ru-RU" b="0" dirty="0" smtClean="0"/>
                    </a:p>
                    <a:p>
                      <a:endParaRPr lang="ru-RU" b="0" dirty="0" smtClean="0"/>
                    </a:p>
                    <a:p>
                      <a:endParaRPr lang="ru-RU" b="0" dirty="0" smtClean="0"/>
                    </a:p>
                    <a:p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Цифровизация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образования: надежды и риски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300" b="1" dirty="0" smtClean="0">
                <a:solidFill>
                  <a:srgbClr val="4B0A92"/>
                </a:solidFill>
              </a:rPr>
              <a:t>Электромагнитное излучение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         </a:t>
            </a:r>
          </a:p>
          <a:p>
            <a:pPr algn="just">
              <a:buNone/>
            </a:pPr>
            <a:r>
              <a:rPr lang="ru-RU" sz="2600" dirty="0" smtClean="0"/>
              <a:t>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2600" dirty="0" smtClean="0"/>
              <a:t>аучные исследования показали значительный медицинский риск при длительном воздействии электромагнитного излучения в радиочастотном диапазоне от беспроводных устройств и сетей. </a:t>
            </a:r>
          </a:p>
          <a:p>
            <a:pPr algn="just">
              <a:buNone/>
            </a:pPr>
            <a:endParaRPr lang="ru-RU" sz="2600" dirty="0" smtClean="0"/>
          </a:p>
          <a:p>
            <a:pPr algn="r">
              <a:buNone/>
            </a:pPr>
            <a:r>
              <a:rPr lang="ru-RU" sz="2000" dirty="0" smtClean="0"/>
              <a:t>Рейкьявик. Международная конференция «Дети, время, проводимое перед экранами, и излучение от беспроводных устройств» </a:t>
            </a:r>
          </a:p>
          <a:p>
            <a:pPr algn="r">
              <a:buNone/>
            </a:pPr>
            <a:r>
              <a:rPr lang="ru-RU" sz="2000" dirty="0" smtClean="0"/>
              <a:t>24 февраля 2017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>Разница между чтением с экрана, и с бумаги</a:t>
            </a:r>
            <a:endParaRPr lang="ru-RU" sz="3000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2600" dirty="0" smtClean="0"/>
              <a:t>ип носителя, по мнению ученых, оказывает влияние на абстрактное мышление того или иного человека. При чтении с экрана планшета или ноутбука мы более сосредотачиваемся на деталях, а не на общей картине происходящего.</a:t>
            </a:r>
          </a:p>
          <a:p>
            <a:pPr algn="just">
              <a:buNone/>
            </a:pPr>
            <a:endParaRPr lang="ru-RU" sz="2600" dirty="0" smtClean="0"/>
          </a:p>
          <a:p>
            <a:pPr algn="r">
              <a:buNone/>
            </a:pPr>
            <a:r>
              <a:rPr lang="ru-RU" sz="2600" dirty="0" smtClean="0"/>
              <a:t>             </a:t>
            </a:r>
            <a:r>
              <a:rPr lang="ru-RU" sz="2000" dirty="0" smtClean="0"/>
              <a:t>Что происходит в мозгу вашего ребенка, когда вы читаете ему книгу. </a:t>
            </a:r>
            <a:r>
              <a:rPr lang="ru-RU" sz="2000" dirty="0" smtClean="0">
                <a:hlinkClick r:id="rId2"/>
              </a:rPr>
              <a:t>https://narasputye.ru/archives/4463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>Чего ждать учителям</a:t>
            </a:r>
            <a:endParaRPr lang="ru-RU" sz="3000" b="1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2600" dirty="0" smtClean="0"/>
              <a:t> </a:t>
            </a:r>
            <a:r>
              <a:rPr lang="ru-RU" sz="2600" dirty="0" err="1" smtClean="0"/>
              <a:t>форсайте</a:t>
            </a:r>
            <a:r>
              <a:rPr lang="ru-RU" sz="2600" dirty="0" smtClean="0"/>
              <a:t> образования большой упор делается на </a:t>
            </a:r>
            <a:r>
              <a:rPr lang="ru-RU" sz="2600" dirty="0" err="1" smtClean="0"/>
              <a:t>онлайн-курсы</a:t>
            </a:r>
            <a:r>
              <a:rPr lang="ru-RU" sz="2600" dirty="0" smtClean="0"/>
              <a:t>, это слово там встречается регулярно, естественно что учитель в традиционном формате тоже будет не нужен.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Форсайт образования 2035</a:t>
            </a:r>
          </a:p>
          <a:p>
            <a:pPr algn="r">
              <a:buNone/>
            </a:pPr>
            <a:r>
              <a:rPr lang="en-US" sz="2000" dirty="0" smtClean="0">
                <a:hlinkClick r:id="rId2"/>
              </a:rPr>
              <a:t>http://changelab.tilda.ws/foresight2035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4B0A92"/>
                </a:solidFill>
                <a:latin typeface="+mn-lt"/>
                <a:cs typeface="Arial" pitchFamily="34" charset="0"/>
              </a:rPr>
              <a:t>Непроверенные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</a:t>
            </a:r>
            <a:r>
              <a:rPr lang="ru-RU" sz="3900" b="1" dirty="0" smtClean="0">
                <a:solidFill>
                  <a:srgbClr val="FF0000"/>
                </a:solidFill>
              </a:rPr>
              <a:t>Э</a:t>
            </a:r>
            <a:r>
              <a:rPr lang="ru-RU" sz="2800" dirty="0" smtClean="0"/>
              <a:t>лектронные учебники, в отличие от учебника традиционного, не имеют никакой сертификации и утвержденных стандартов. Нет подтверждений их безопасности для здоровья детей, нет требований к их оформлению.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200" dirty="0" smtClean="0"/>
              <a:t>При «</a:t>
            </a:r>
            <a:r>
              <a:rPr lang="ru-RU" sz="2200" dirty="0" err="1" smtClean="0"/>
              <a:t>гаджетизации</a:t>
            </a:r>
            <a:r>
              <a:rPr lang="ru-RU" sz="2200" dirty="0" smtClean="0"/>
              <a:t>» обучения можно забыть о думающем поколении </a:t>
            </a:r>
          </a:p>
          <a:p>
            <a:pPr algn="r">
              <a:buNone/>
            </a:pPr>
            <a:r>
              <a:rPr lang="ru-RU" sz="2200" dirty="0" smtClean="0">
                <a:hlinkClick r:id="rId2"/>
              </a:rPr>
              <a:t>https://narasputye.ru/archives/4312</a:t>
            </a: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>Проблемы с речевым развитием</a:t>
            </a:r>
            <a:endParaRPr lang="ru-RU" sz="3000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                    </a:t>
            </a:r>
            <a:r>
              <a:rPr lang="ru-RU" sz="2600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2600" dirty="0" smtClean="0"/>
              <a:t>еркальные» нейроны взрослого передают информацию «зеркальным» нейронам ребенка, которые, в свою очередь, запускают работу нужных зон коры мозга. Если информация будет подаваться ребенку с другого источника, «зеркальные» нейроны не включатся.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Деградация интеллекта </a:t>
            </a:r>
            <a:r>
              <a:rPr lang="ru-RU" sz="2000" dirty="0" smtClean="0">
                <a:hlinkClick r:id="rId2"/>
              </a:rPr>
              <a:t>https://narasputye.ru/archives/4001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b="1" dirty="0" smtClean="0">
                <a:solidFill>
                  <a:srgbClr val="4B0A92"/>
                </a:solidFill>
              </a:rPr>
              <a:t>Утрата навыков письма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just">
              <a:lnSpc>
                <a:spcPts val="312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У</a:t>
            </a:r>
            <a:r>
              <a:rPr lang="ru-RU" sz="2600" dirty="0" smtClean="0"/>
              <a:t>чёные норвежского университета </a:t>
            </a:r>
            <a:r>
              <a:rPr lang="ru-RU" sz="2600" dirty="0" err="1" smtClean="0"/>
              <a:t>Ставангера</a:t>
            </a:r>
            <a:r>
              <a:rPr lang="ru-RU" sz="2600" dirty="0" smtClean="0"/>
              <a:t> сделали вывод, что люди, которые быстро пишут, лучше читают. И наоборот: люди, медленно читающие и тяжело понимающие текст, плохо пишут.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000" dirty="0" smtClean="0"/>
              <a:t>Утрата навыков письма, как следствие утрата способностей к творчеству</a:t>
            </a:r>
          </a:p>
          <a:p>
            <a:pPr algn="r">
              <a:buNone/>
            </a:pPr>
            <a:r>
              <a:rPr lang="en-US" sz="2000" dirty="0" smtClean="0">
                <a:hlinkClick r:id="rId2"/>
              </a:rPr>
              <a:t>https://narasputye.ru/archives/4448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854968"/>
          </a:xfrm>
        </p:spPr>
        <p:txBody>
          <a:bodyPr>
            <a:normAutofit fontScale="90000"/>
          </a:bodyPr>
          <a:lstStyle/>
          <a:p>
            <a:pPr algn="r">
              <a:lnSpc>
                <a:spcPts val="3600"/>
              </a:lnSpc>
            </a:pPr>
            <a:r>
              <a:rPr lang="ru-RU" sz="3300" b="1" dirty="0" smtClean="0">
                <a:solidFill>
                  <a:srgbClr val="4B0A92"/>
                </a:solidFill>
              </a:rPr>
              <a:t>Утрата способностей воспринимать </a:t>
            </a:r>
            <a:br>
              <a:rPr lang="ru-RU" sz="3300" b="1" dirty="0" smtClean="0">
                <a:solidFill>
                  <a:srgbClr val="4B0A92"/>
                </a:solidFill>
              </a:rPr>
            </a:br>
            <a:r>
              <a:rPr lang="ru-RU" sz="3300" b="1" dirty="0" smtClean="0">
                <a:solidFill>
                  <a:srgbClr val="4B0A92"/>
                </a:solidFill>
              </a:rPr>
              <a:t>большие тексты</a:t>
            </a:r>
            <a:r>
              <a:rPr lang="ru-RU" dirty="0" smtClean="0">
                <a:solidFill>
                  <a:srgbClr val="4B0A92"/>
                </a:solidFill>
              </a:rPr>
              <a:t/>
            </a:r>
            <a:br>
              <a:rPr lang="ru-RU" dirty="0" smtClean="0">
                <a:solidFill>
                  <a:srgbClr val="4B0A92"/>
                </a:solidFill>
              </a:rPr>
            </a:br>
            <a:endParaRPr lang="ru-RU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         </a:t>
            </a:r>
          </a:p>
          <a:p>
            <a:pPr algn="just">
              <a:buNone/>
            </a:pPr>
            <a:r>
              <a:rPr lang="ru-RU" sz="2800" dirty="0" smtClean="0"/>
              <a:t>                        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П</a:t>
            </a:r>
            <a:r>
              <a:rPr lang="ru-RU" sz="2600" dirty="0" smtClean="0"/>
              <a:t>исать много нет смысла, поскольку это почти никто не будет читать, а сокращение объема передаваемой мысли приводит к еще большему скудоумию не только читателей, но и писателей.</a:t>
            </a:r>
          </a:p>
          <a:p>
            <a:pPr algn="just">
              <a:buNone/>
            </a:pPr>
            <a:endParaRPr lang="ru-RU" sz="28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Деградация мозга в цифровом мире </a:t>
            </a:r>
          </a:p>
          <a:p>
            <a:pPr algn="r">
              <a:buNone/>
            </a:pPr>
            <a:r>
              <a:rPr lang="ru-RU" sz="2000" dirty="0" smtClean="0">
                <a:hlinkClick r:id="rId2"/>
              </a:rPr>
              <a:t>https://narasputye.ru/archives/4315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300" b="1" dirty="0" smtClean="0">
                <a:solidFill>
                  <a:srgbClr val="4B0A92"/>
                </a:solidFill>
              </a:rPr>
              <a:t/>
            </a:r>
            <a:br>
              <a:rPr lang="ru-RU" sz="3300" b="1" dirty="0" smtClean="0">
                <a:solidFill>
                  <a:srgbClr val="4B0A92"/>
                </a:solidFill>
              </a:rPr>
            </a:br>
            <a:r>
              <a:rPr lang="ru-RU" sz="3300" b="1" dirty="0" smtClean="0">
                <a:solidFill>
                  <a:srgbClr val="4B0A92"/>
                </a:solidFill>
              </a:rPr>
              <a:t>Экранная зависимость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                   </a:t>
            </a:r>
          </a:p>
          <a:p>
            <a:pPr algn="just">
              <a:buNone/>
            </a:pPr>
            <a:r>
              <a:rPr lang="ru-RU" sz="2600" dirty="0" smtClean="0"/>
              <a:t>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2600" dirty="0" smtClean="0"/>
              <a:t>отни клинических исследований показывают, что </a:t>
            </a:r>
            <a:r>
              <a:rPr lang="ru-RU" sz="2600" dirty="0" err="1" smtClean="0"/>
              <a:t>гаджеты</a:t>
            </a:r>
            <a:r>
              <a:rPr lang="ru-RU" sz="2600" dirty="0" smtClean="0"/>
              <a:t> увеличивают депрессию, вспыльчивость, агрессию и могут привести к </a:t>
            </a:r>
            <a:r>
              <a:rPr lang="ru-RU" sz="2600" dirty="0" err="1" smtClean="0"/>
              <a:t>психотическим</a:t>
            </a:r>
            <a:r>
              <a:rPr lang="ru-RU" sz="2600" dirty="0" smtClean="0"/>
              <a:t> последствиям, при которых ребенок теряет связь с реальностью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Цифровой героин: как экраны превращают детей в </a:t>
            </a:r>
            <a:r>
              <a:rPr lang="ru-RU" sz="2000" dirty="0" err="1" smtClean="0"/>
              <a:t>психотических</a:t>
            </a:r>
            <a:r>
              <a:rPr lang="ru-RU" sz="2000" dirty="0" smtClean="0"/>
              <a:t> наркоманов </a:t>
            </a:r>
            <a:r>
              <a:rPr lang="ru-RU" sz="2000" dirty="0" smtClean="0">
                <a:hlinkClick r:id="rId2"/>
              </a:rPr>
              <a:t>https://narasputye.ru/archives/3962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>Проблемы со зрением</a:t>
            </a:r>
            <a:endParaRPr lang="ru-RU" sz="3000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 algn="just">
              <a:buNone/>
            </a:pPr>
            <a:r>
              <a:rPr lang="ru-RU" dirty="0" smtClean="0"/>
              <a:t>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2600" dirty="0" smtClean="0"/>
              <a:t>сследования доказывают, риск возникновения проблем со зрением у людей, которые за компьютером проводят более 3 часов в день, составляет 90%.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Компьютер и проблемы со зрением. </a:t>
            </a:r>
          </a:p>
          <a:p>
            <a:pPr algn="r">
              <a:buNone/>
            </a:pPr>
            <a:r>
              <a:rPr lang="ru-RU" sz="2000" dirty="0" smtClean="0">
                <a:hlinkClick r:id="rId2"/>
              </a:rPr>
              <a:t>https://24health.by/gadzhety-i-zrenie-detej/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>Снижение социальных навыков</a:t>
            </a:r>
            <a:endParaRPr lang="ru-RU" sz="3000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120"/>
              </a:lnSpc>
              <a:buNone/>
            </a:pPr>
            <a:r>
              <a:rPr lang="ru-RU" dirty="0" smtClean="0"/>
              <a:t>   </a:t>
            </a:r>
          </a:p>
          <a:p>
            <a:pPr algn="just">
              <a:lnSpc>
                <a:spcPts val="3120"/>
              </a:lnSpc>
              <a:buNone/>
            </a:pPr>
            <a:r>
              <a:rPr lang="ru-RU" sz="2600" dirty="0" smtClean="0"/>
              <a:t>                    </a:t>
            </a:r>
          </a:p>
          <a:p>
            <a:pPr algn="just">
              <a:lnSpc>
                <a:spcPts val="3120"/>
              </a:lnSpc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2600" dirty="0" smtClean="0"/>
              <a:t>ы не сможете распознать невербальные эмоциональные сигналы от голубого экрана так, как бы это сделали лицом к лицу с другим человеком. Если вы не практикуете “живое общение”, быстро потеряете самые важные социальные навыки.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Ребенок в современном мире: белое сообщество белых ворон. </a:t>
            </a:r>
            <a:r>
              <a:rPr lang="ru-RU" sz="2000" dirty="0" smtClean="0">
                <a:hlinkClick r:id="rId2"/>
              </a:rPr>
              <a:t>https://narasputye.ru/archives/4309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000" b="1" dirty="0" smtClean="0">
                <a:solidFill>
                  <a:srgbClr val="4B0A92"/>
                </a:solidFill>
              </a:rPr>
              <a:t/>
            </a:r>
            <a:br>
              <a:rPr lang="ru-RU" sz="3000" b="1" dirty="0" smtClean="0">
                <a:solidFill>
                  <a:srgbClr val="4B0A92"/>
                </a:solidFill>
              </a:rPr>
            </a:br>
            <a:r>
              <a:rPr lang="ru-RU" sz="3300" b="1" dirty="0" smtClean="0">
                <a:solidFill>
                  <a:srgbClr val="4B0A92"/>
                </a:solidFill>
              </a:rPr>
              <a:t>Утрата умственных способностей</a:t>
            </a:r>
            <a:r>
              <a:rPr lang="ru-RU" sz="3000" b="1" dirty="0" smtClean="0">
                <a:solidFill>
                  <a:srgbClr val="4B0A92"/>
                </a:solidFill>
              </a:rPr>
              <a:t/>
            </a:r>
            <a:br>
              <a:rPr lang="ru-RU" sz="3000" b="1" dirty="0" smtClean="0">
                <a:solidFill>
                  <a:srgbClr val="4B0A92"/>
                </a:solidFill>
              </a:rPr>
            </a:br>
            <a:endParaRPr lang="ru-RU" sz="3000" b="1" dirty="0">
              <a:solidFill>
                <a:srgbClr val="4B0A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</a:t>
            </a:r>
          </a:p>
          <a:p>
            <a:pPr algn="just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К</a:t>
            </a:r>
            <a:r>
              <a:rPr lang="ru-RU" sz="2600" dirty="0" smtClean="0"/>
              <a:t>омпьютер необходим для обучения, как велосипед для плаванья или рентгеновский аппарат для примерки обуви.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Высокие технологии - путь к деградации. </a:t>
            </a:r>
            <a:r>
              <a:rPr lang="ru-RU" sz="2000" dirty="0" smtClean="0">
                <a:hlinkClick r:id="rId2"/>
              </a:rPr>
              <a:t>https://narasputye.ru/archives/249</a:t>
            </a:r>
            <a:r>
              <a:rPr lang="ru-RU" sz="2000" u="sng" dirty="0" smtClean="0">
                <a:solidFill>
                  <a:srgbClr val="0070C0"/>
                </a:solidFill>
              </a:rPr>
              <a:t>5</a:t>
            </a:r>
          </a:p>
          <a:p>
            <a:pPr algn="just">
              <a:buNone/>
            </a:pPr>
            <a:endParaRPr lang="ru-RU" sz="2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884</TotalTime>
  <Words>505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</vt:lpstr>
      <vt:lpstr> Непроверенные технологии </vt:lpstr>
      <vt:lpstr>Проблемы с речевым развитием</vt:lpstr>
      <vt:lpstr>   Утрата навыков письма  </vt:lpstr>
      <vt:lpstr>Утрата способностей воспринимать  большие тексты </vt:lpstr>
      <vt:lpstr> Экранная зависимость </vt:lpstr>
      <vt:lpstr>Проблемы со зрением</vt:lpstr>
      <vt:lpstr>Снижение социальных навыков</vt:lpstr>
      <vt:lpstr> Утрата умственных способностей </vt:lpstr>
      <vt:lpstr> Электромагнитное излучение </vt:lpstr>
      <vt:lpstr>Разница между чтением с экрана, и с бумаги</vt:lpstr>
      <vt:lpstr>Чего ждать учителям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директор</cp:lastModifiedBy>
  <cp:revision>101</cp:revision>
  <dcterms:created xsi:type="dcterms:W3CDTF">2016-06-04T05:43:56Z</dcterms:created>
  <dcterms:modified xsi:type="dcterms:W3CDTF">2019-03-28T13:00:36Z</dcterms:modified>
</cp:coreProperties>
</file>