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8"/>
  </p:handoutMasterIdLst>
  <p:sldIdLst>
    <p:sldId id="270" r:id="rId2"/>
    <p:sldId id="271" r:id="rId3"/>
    <p:sldId id="256" r:id="rId4"/>
    <p:sldId id="272" r:id="rId5"/>
    <p:sldId id="260" r:id="rId6"/>
    <p:sldId id="258" r:id="rId7"/>
    <p:sldId id="273" r:id="rId8"/>
    <p:sldId id="263" r:id="rId9"/>
    <p:sldId id="264" r:id="rId10"/>
    <p:sldId id="265" r:id="rId11"/>
    <p:sldId id="267" r:id="rId12"/>
    <p:sldId id="276" r:id="rId13"/>
    <p:sldId id="266" r:id="rId14"/>
    <p:sldId id="269" r:id="rId15"/>
    <p:sldId id="277" r:id="rId16"/>
    <p:sldId id="268"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FAFA"/>
    <a:srgbClr val="FF00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31" autoAdjust="0"/>
    <p:restoredTop sz="94660" autoAdjust="0"/>
  </p:normalViewPr>
  <p:slideViewPr>
    <p:cSldViewPr snapToGrid="0">
      <p:cViewPr varScale="1">
        <p:scale>
          <a:sx n="116" d="100"/>
          <a:sy n="116" d="100"/>
        </p:scale>
        <p:origin x="1500" y="108"/>
      </p:cViewPr>
      <p:guideLst>
        <p:guide orient="horz" pos="2160"/>
        <p:guide pos="2880"/>
      </p:guideLst>
    </p:cSldViewPr>
  </p:slideViewPr>
  <p:outlineViewPr>
    <p:cViewPr>
      <p:scale>
        <a:sx n="33" d="100"/>
        <a:sy n="33" d="100"/>
      </p:scale>
      <p:origin x="0" y="6082"/>
    </p:cViewPr>
  </p:outlineViewPr>
  <p:notesTextViewPr>
    <p:cViewPr>
      <p:scale>
        <a:sx n="1" d="1"/>
        <a:sy n="1" d="1"/>
      </p:scale>
      <p:origin x="0" y="0"/>
    </p:cViewPr>
  </p:notesTextViewPr>
  <p:notesViewPr>
    <p:cSldViewPr snapToGrid="0">
      <p:cViewPr varScale="1">
        <p:scale>
          <a:sx n="54" d="100"/>
          <a:sy n="54" d="100"/>
        </p:scale>
        <p:origin x="282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588D0DF-48D5-4684-8096-31748A7D21F7}" type="datetimeFigureOut">
              <a:rPr lang="ru-RU" smtClean="0"/>
              <a:pPr/>
              <a:t>15.05.2020</a:t>
            </a:fld>
            <a:endParaRPr lang="ru-RU" dirty="0"/>
          </a:p>
        </p:txBody>
      </p:sp>
      <p:sp>
        <p:nvSpPr>
          <p:cNvPr id="4" name="Нижний колонтитул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dirty="0"/>
          </a:p>
        </p:txBody>
      </p:sp>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432C423-004B-4D5F-AD3F-0D2C021461D8}" type="slidenum">
              <a:rPr lang="ru-RU" smtClean="0"/>
              <a:pPr/>
              <a:t>‹#›</a:t>
            </a:fld>
            <a:endParaRPr lang="ru-RU" dirty="0"/>
          </a:p>
        </p:txBody>
      </p:sp>
    </p:spTree>
    <p:extLst>
      <p:ext uri="{BB962C8B-B14F-4D97-AF65-F5344CB8AC3E}">
        <p14:creationId xmlns:p14="http://schemas.microsoft.com/office/powerpoint/2010/main" val="306112055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4500"/>
            </a:lvl1pPr>
          </a:lstStyle>
          <a:p>
            <a:r>
              <a:rPr lang="ru-RU" smtClean="0"/>
              <a:t>Образец заголовка</a:t>
            </a:r>
            <a:endParaRPr lang="ru-RU"/>
          </a:p>
        </p:txBody>
      </p:sp>
      <p:sp>
        <p:nvSpPr>
          <p:cNvPr id="3" name="Подзаголовок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820BB889-9D34-4BBB-8EBF-7B432ADE08F0}" type="datetimeFigureOut">
              <a:rPr lang="ru-RU" smtClean="0"/>
              <a:pPr/>
              <a:t>15.05.2020</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CC173F88-3387-453B-9303-AC0210B95CB8}" type="slidenum">
              <a:rPr lang="ru-RU" smtClean="0"/>
              <a:pPr/>
              <a:t>‹#›</a:t>
            </a:fld>
            <a:endParaRPr lang="ru-RU" dirty="0"/>
          </a:p>
        </p:txBody>
      </p:sp>
    </p:spTree>
    <p:extLst>
      <p:ext uri="{BB962C8B-B14F-4D97-AF65-F5344CB8AC3E}">
        <p14:creationId xmlns:p14="http://schemas.microsoft.com/office/powerpoint/2010/main" val="26087401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20BB889-9D34-4BBB-8EBF-7B432ADE08F0}" type="datetimeFigureOut">
              <a:rPr lang="ru-RU" smtClean="0"/>
              <a:pPr/>
              <a:t>15.05.2020</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CC173F88-3387-453B-9303-AC0210B95CB8}" type="slidenum">
              <a:rPr lang="ru-RU" smtClean="0"/>
              <a:pPr/>
              <a:t>‹#›</a:t>
            </a:fld>
            <a:endParaRPr lang="ru-RU" dirty="0"/>
          </a:p>
        </p:txBody>
      </p:sp>
    </p:spTree>
    <p:extLst>
      <p:ext uri="{BB962C8B-B14F-4D97-AF65-F5344CB8AC3E}">
        <p14:creationId xmlns:p14="http://schemas.microsoft.com/office/powerpoint/2010/main" val="358004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4907757" y="365125"/>
            <a:ext cx="1478756"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71488" y="365125"/>
            <a:ext cx="4321969"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20BB889-9D34-4BBB-8EBF-7B432ADE08F0}" type="datetimeFigureOut">
              <a:rPr lang="ru-RU" smtClean="0"/>
              <a:pPr/>
              <a:t>15.05.2020</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CC173F88-3387-453B-9303-AC0210B95CB8}" type="slidenum">
              <a:rPr lang="ru-RU" smtClean="0"/>
              <a:pPr/>
              <a:t>‹#›</a:t>
            </a:fld>
            <a:endParaRPr lang="ru-RU" dirty="0"/>
          </a:p>
        </p:txBody>
      </p:sp>
    </p:spTree>
    <p:extLst>
      <p:ext uri="{BB962C8B-B14F-4D97-AF65-F5344CB8AC3E}">
        <p14:creationId xmlns:p14="http://schemas.microsoft.com/office/powerpoint/2010/main" val="1227074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20BB889-9D34-4BBB-8EBF-7B432ADE08F0}" type="datetimeFigureOut">
              <a:rPr lang="ru-RU" smtClean="0"/>
              <a:pPr/>
              <a:t>15.05.2020</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CC173F88-3387-453B-9303-AC0210B95CB8}" type="slidenum">
              <a:rPr lang="ru-RU" smtClean="0"/>
              <a:pPr/>
              <a:t>‹#›</a:t>
            </a:fld>
            <a:endParaRPr lang="ru-RU" dirty="0"/>
          </a:p>
        </p:txBody>
      </p:sp>
    </p:spTree>
    <p:extLst>
      <p:ext uri="{BB962C8B-B14F-4D97-AF65-F5344CB8AC3E}">
        <p14:creationId xmlns:p14="http://schemas.microsoft.com/office/powerpoint/2010/main" val="384426554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9"/>
            <a:ext cx="7886700" cy="2852737"/>
          </a:xfrm>
        </p:spPr>
        <p:txBody>
          <a:bodyPr anchor="b"/>
          <a:lstStyle>
            <a:lvl1pPr>
              <a:defRPr sz="4500"/>
            </a:lvl1pPr>
          </a:lstStyle>
          <a:p>
            <a:r>
              <a:rPr lang="ru-RU" smtClean="0"/>
              <a:t>Образец заголовка</a:t>
            </a:r>
            <a:endParaRPr lang="ru-RU"/>
          </a:p>
        </p:txBody>
      </p:sp>
      <p:sp>
        <p:nvSpPr>
          <p:cNvPr id="3" name="Текст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820BB889-9D34-4BBB-8EBF-7B432ADE08F0}" type="datetimeFigureOut">
              <a:rPr lang="ru-RU" smtClean="0"/>
              <a:pPr/>
              <a:t>15.05.2020</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CC173F88-3387-453B-9303-AC0210B95CB8}" type="slidenum">
              <a:rPr lang="ru-RU" smtClean="0"/>
              <a:pPr/>
              <a:t>‹#›</a:t>
            </a:fld>
            <a:endParaRPr lang="ru-RU" dirty="0"/>
          </a:p>
        </p:txBody>
      </p:sp>
    </p:spTree>
    <p:extLst>
      <p:ext uri="{BB962C8B-B14F-4D97-AF65-F5344CB8AC3E}">
        <p14:creationId xmlns:p14="http://schemas.microsoft.com/office/powerpoint/2010/main" val="21595502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71487" y="1825625"/>
            <a:ext cx="2900363"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3486150" y="1825625"/>
            <a:ext cx="2900363"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820BB889-9D34-4BBB-8EBF-7B432ADE08F0}" type="datetimeFigureOut">
              <a:rPr lang="ru-RU" smtClean="0"/>
              <a:pPr/>
              <a:t>15.05.2020</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CC173F88-3387-453B-9303-AC0210B95CB8}" type="slidenum">
              <a:rPr lang="ru-RU" smtClean="0"/>
              <a:pPr/>
              <a:t>‹#›</a:t>
            </a:fld>
            <a:endParaRPr lang="ru-RU" dirty="0"/>
          </a:p>
        </p:txBody>
      </p:sp>
    </p:spTree>
    <p:extLst>
      <p:ext uri="{BB962C8B-B14F-4D97-AF65-F5344CB8AC3E}">
        <p14:creationId xmlns:p14="http://schemas.microsoft.com/office/powerpoint/2010/main" val="2349083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365126"/>
            <a:ext cx="78867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4" name="Объект 3"/>
          <p:cNvSpPr>
            <a:spLocks noGrp="1"/>
          </p:cNvSpPr>
          <p:nvPr>
            <p:ph sz="half" idx="2"/>
          </p:nvPr>
        </p:nvSpPr>
        <p:spPr>
          <a:xfrm>
            <a:off x="629842" y="2505075"/>
            <a:ext cx="3868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6" name="Объект 5"/>
          <p:cNvSpPr>
            <a:spLocks noGrp="1"/>
          </p:cNvSpPr>
          <p:nvPr>
            <p:ph sz="quarter" idx="4"/>
          </p:nvPr>
        </p:nvSpPr>
        <p:spPr>
          <a:xfrm>
            <a:off x="4629150" y="2505075"/>
            <a:ext cx="3887391"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820BB889-9D34-4BBB-8EBF-7B432ADE08F0}" type="datetimeFigureOut">
              <a:rPr lang="ru-RU" smtClean="0"/>
              <a:pPr/>
              <a:t>15.05.2020</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CC173F88-3387-453B-9303-AC0210B95CB8}" type="slidenum">
              <a:rPr lang="ru-RU" smtClean="0"/>
              <a:pPr/>
              <a:t>‹#›</a:t>
            </a:fld>
            <a:endParaRPr lang="ru-RU" dirty="0"/>
          </a:p>
        </p:txBody>
      </p:sp>
    </p:spTree>
    <p:extLst>
      <p:ext uri="{BB962C8B-B14F-4D97-AF65-F5344CB8AC3E}">
        <p14:creationId xmlns:p14="http://schemas.microsoft.com/office/powerpoint/2010/main" val="2286000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820BB889-9D34-4BBB-8EBF-7B432ADE08F0}" type="datetimeFigureOut">
              <a:rPr lang="ru-RU" smtClean="0"/>
              <a:pPr/>
              <a:t>15.05.2020</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CC173F88-3387-453B-9303-AC0210B95CB8}" type="slidenum">
              <a:rPr lang="ru-RU" smtClean="0"/>
              <a:pPr/>
              <a:t>‹#›</a:t>
            </a:fld>
            <a:endParaRPr lang="ru-RU" dirty="0"/>
          </a:p>
        </p:txBody>
      </p:sp>
    </p:spTree>
    <p:extLst>
      <p:ext uri="{BB962C8B-B14F-4D97-AF65-F5344CB8AC3E}">
        <p14:creationId xmlns:p14="http://schemas.microsoft.com/office/powerpoint/2010/main" val="1304350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20BB889-9D34-4BBB-8EBF-7B432ADE08F0}" type="datetimeFigureOut">
              <a:rPr lang="ru-RU" smtClean="0"/>
              <a:pPr/>
              <a:t>15.05.2020</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CC173F88-3387-453B-9303-AC0210B95CB8}" type="slidenum">
              <a:rPr lang="ru-RU" smtClean="0"/>
              <a:pPr/>
              <a:t>‹#›</a:t>
            </a:fld>
            <a:endParaRPr lang="ru-RU" dirty="0"/>
          </a:p>
        </p:txBody>
      </p:sp>
    </p:spTree>
    <p:extLst>
      <p:ext uri="{BB962C8B-B14F-4D97-AF65-F5344CB8AC3E}">
        <p14:creationId xmlns:p14="http://schemas.microsoft.com/office/powerpoint/2010/main" val="2374920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2400"/>
            </a:lvl1pPr>
          </a:lstStyle>
          <a:p>
            <a:r>
              <a:rPr lang="ru-RU" smtClean="0"/>
              <a:t>Образец заголовка</a:t>
            </a:r>
            <a:endParaRPr lang="ru-RU"/>
          </a:p>
        </p:txBody>
      </p:sp>
      <p:sp>
        <p:nvSpPr>
          <p:cNvPr id="3" name="Объект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Дата 4"/>
          <p:cNvSpPr>
            <a:spLocks noGrp="1"/>
          </p:cNvSpPr>
          <p:nvPr>
            <p:ph type="dt" sz="half" idx="10"/>
          </p:nvPr>
        </p:nvSpPr>
        <p:spPr/>
        <p:txBody>
          <a:bodyPr/>
          <a:lstStyle/>
          <a:p>
            <a:fld id="{820BB889-9D34-4BBB-8EBF-7B432ADE08F0}" type="datetimeFigureOut">
              <a:rPr lang="ru-RU" smtClean="0"/>
              <a:pPr/>
              <a:t>15.05.2020</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CC173F88-3387-453B-9303-AC0210B95CB8}" type="slidenum">
              <a:rPr lang="ru-RU" smtClean="0"/>
              <a:pPr/>
              <a:t>‹#›</a:t>
            </a:fld>
            <a:endParaRPr lang="ru-RU" dirty="0"/>
          </a:p>
        </p:txBody>
      </p:sp>
    </p:spTree>
    <p:extLst>
      <p:ext uri="{BB962C8B-B14F-4D97-AF65-F5344CB8AC3E}">
        <p14:creationId xmlns:p14="http://schemas.microsoft.com/office/powerpoint/2010/main" val="26910129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2400"/>
            </a:lvl1pPr>
          </a:lstStyle>
          <a:p>
            <a:r>
              <a:rPr lang="ru-RU" smtClean="0"/>
              <a:t>Образец заголовка</a:t>
            </a:r>
            <a:endParaRPr lang="ru-RU"/>
          </a:p>
        </p:txBody>
      </p:sp>
      <p:sp>
        <p:nvSpPr>
          <p:cNvPr id="3" name="Рисунок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ru-RU" dirty="0"/>
          </a:p>
        </p:txBody>
      </p:sp>
      <p:sp>
        <p:nvSpPr>
          <p:cNvPr id="4" name="Текст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Дата 4"/>
          <p:cNvSpPr>
            <a:spLocks noGrp="1"/>
          </p:cNvSpPr>
          <p:nvPr>
            <p:ph type="dt" sz="half" idx="10"/>
          </p:nvPr>
        </p:nvSpPr>
        <p:spPr/>
        <p:txBody>
          <a:bodyPr/>
          <a:lstStyle/>
          <a:p>
            <a:fld id="{820BB889-9D34-4BBB-8EBF-7B432ADE08F0}" type="datetimeFigureOut">
              <a:rPr lang="ru-RU" smtClean="0"/>
              <a:pPr/>
              <a:t>15.05.2020</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CC173F88-3387-453B-9303-AC0210B95CB8}" type="slidenum">
              <a:rPr lang="ru-RU" smtClean="0"/>
              <a:pPr/>
              <a:t>‹#›</a:t>
            </a:fld>
            <a:endParaRPr lang="ru-RU" dirty="0"/>
          </a:p>
        </p:txBody>
      </p:sp>
    </p:spTree>
    <p:extLst>
      <p:ext uri="{BB962C8B-B14F-4D97-AF65-F5344CB8AC3E}">
        <p14:creationId xmlns:p14="http://schemas.microsoft.com/office/powerpoint/2010/main" val="934140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7" name="Рисунок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a:effectLst/>
        </p:spPr>
      </p:pic>
      <p:sp>
        <p:nvSpPr>
          <p:cNvPr id="2" name="Заголовок 1"/>
          <p:cNvSpPr>
            <a:spLocks noGrp="1"/>
          </p:cNvSpPr>
          <p:nvPr>
            <p:ph type="title"/>
          </p:nvPr>
        </p:nvSpPr>
        <p:spPr>
          <a:xfrm>
            <a:off x="255494" y="203760"/>
            <a:ext cx="8646459" cy="1127498"/>
          </a:xfrm>
          <a:prstGeom prst="rect">
            <a:avLst/>
          </a:prstGeom>
        </p:spPr>
        <p:txBody>
          <a:bodyPr vert="horz" lIns="91440" tIns="45720" rIns="91440" bIns="45720" rtlCol="0" anchor="ctr">
            <a:normAutofit/>
          </a:bodyPr>
          <a:lstStyle/>
          <a:p>
            <a:r>
              <a:rPr lang="ru-RU" dirty="0" smtClean="0"/>
              <a:t>Образец заголовка</a:t>
            </a:r>
            <a:endParaRPr lang="ru-RU" dirty="0"/>
          </a:p>
        </p:txBody>
      </p:sp>
      <p:sp>
        <p:nvSpPr>
          <p:cNvPr id="3" name="Текст 2"/>
          <p:cNvSpPr>
            <a:spLocks noGrp="1"/>
          </p:cNvSpPr>
          <p:nvPr>
            <p:ph type="body" idx="1"/>
          </p:nvPr>
        </p:nvSpPr>
        <p:spPr>
          <a:xfrm>
            <a:off x="255495" y="1463348"/>
            <a:ext cx="8646458" cy="4681957"/>
          </a:xfrm>
          <a:prstGeom prst="rect">
            <a:avLst/>
          </a:prstGeom>
        </p:spPr>
        <p:txBody>
          <a:bodyPr vert="horz" lIns="91440" tIns="45720" rIns="91440" bIns="45720"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20BB889-9D34-4BBB-8EBF-7B432ADE08F0}" type="datetimeFigureOut">
              <a:rPr lang="ru-RU" smtClean="0"/>
              <a:pPr/>
              <a:t>15.05.2020</a:t>
            </a:fld>
            <a:endParaRPr lang="ru-RU" dirty="0"/>
          </a:p>
        </p:txBody>
      </p:sp>
      <p:sp>
        <p:nvSpPr>
          <p:cNvPr id="5" name="Нижний колонтитул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C173F88-3387-453B-9303-AC0210B95CB8}" type="slidenum">
              <a:rPr lang="ru-RU" smtClean="0"/>
              <a:pPr/>
              <a:t>‹#›</a:t>
            </a:fld>
            <a:endParaRPr lang="ru-RU" dirty="0"/>
          </a:p>
        </p:txBody>
      </p:sp>
      <p:sp>
        <p:nvSpPr>
          <p:cNvPr id="8" name="Прямоугольник 7"/>
          <p:cNvSpPr/>
          <p:nvPr userDrawn="1"/>
        </p:nvSpPr>
        <p:spPr>
          <a:xfrm>
            <a:off x="255494" y="2595281"/>
            <a:ext cx="8646459" cy="40206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Tree>
    <p:extLst>
      <p:ext uri="{BB962C8B-B14F-4D97-AF65-F5344CB8AC3E}">
        <p14:creationId xmlns:p14="http://schemas.microsoft.com/office/powerpoint/2010/main" val="2997180584"/>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bg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solidFill>
                  <a:schemeClr val="tx1"/>
                </a:solidFill>
              </a:rPr>
              <a:t>Прокуратура Калининского района </a:t>
            </a:r>
            <a:br>
              <a:rPr lang="ru-RU" b="1" dirty="0" smtClean="0">
                <a:solidFill>
                  <a:schemeClr val="tx1"/>
                </a:solidFill>
              </a:rPr>
            </a:br>
            <a:r>
              <a:rPr lang="ru-RU" b="1" dirty="0" smtClean="0">
                <a:solidFill>
                  <a:schemeClr val="tx1"/>
                </a:solidFill>
              </a:rPr>
              <a:t>Санкт-Петербурга разъясняет</a:t>
            </a:r>
            <a:endParaRPr lang="ru-RU" b="1" dirty="0">
              <a:solidFill>
                <a:schemeClr val="tx1"/>
              </a:solidFill>
            </a:endParaRPr>
          </a:p>
        </p:txBody>
      </p:sp>
      <p:pic>
        <p:nvPicPr>
          <p:cNvPr id="4" name="Содержимое 3" descr="IMG-3026.PNG"/>
          <p:cNvPicPr>
            <a:picLocks noGrp="1" noChangeAspect="1"/>
          </p:cNvPicPr>
          <p:nvPr>
            <p:ph idx="1"/>
          </p:nvPr>
        </p:nvPicPr>
        <p:blipFill>
          <a:blip r:embed="rId2" cstate="print"/>
          <a:stretch>
            <a:fillRect/>
          </a:stretch>
        </p:blipFill>
        <p:spPr>
          <a:xfrm>
            <a:off x="2363309" y="1194734"/>
            <a:ext cx="4395810" cy="4681538"/>
          </a:xfrm>
        </p:spPr>
      </p:pic>
      <p:sp>
        <p:nvSpPr>
          <p:cNvPr id="5" name="TextBox 4"/>
          <p:cNvSpPr txBox="1"/>
          <p:nvPr/>
        </p:nvSpPr>
        <p:spPr>
          <a:xfrm>
            <a:off x="609600" y="6185647"/>
            <a:ext cx="8232510" cy="369332"/>
          </a:xfrm>
          <a:prstGeom prst="rect">
            <a:avLst/>
          </a:prstGeom>
          <a:noFill/>
        </p:spPr>
        <p:txBody>
          <a:bodyPr wrap="none" rtlCol="0">
            <a:spAutoFit/>
          </a:bodyPr>
          <a:lstStyle/>
          <a:p>
            <a:r>
              <a:rPr lang="ru-RU" dirty="0" smtClean="0"/>
              <a:t>презентация подготовлена совместно с детьми сотрудников прокуратуры района</a:t>
            </a:r>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35140" y="194618"/>
            <a:ext cx="5908496" cy="1127498"/>
          </a:xfrm>
        </p:spPr>
        <p:txBody>
          <a:bodyPr>
            <a:normAutofit fontScale="90000"/>
          </a:bodyPr>
          <a:lstStyle/>
          <a:p>
            <a:pPr algn="ctr"/>
            <a:r>
              <a:rPr lang="ru-RU" b="1" dirty="0" smtClean="0">
                <a:solidFill>
                  <a:srgbClr val="0070C0"/>
                </a:solidFill>
              </a:rPr>
              <a:t>А если светофора нет, как понять где можно перейти дорогу?</a:t>
            </a:r>
            <a:endParaRPr lang="ru-RU" b="1" dirty="0">
              <a:solidFill>
                <a:srgbClr val="0070C0"/>
              </a:solidFill>
            </a:endParaRPr>
          </a:p>
        </p:txBody>
      </p:sp>
      <p:pic>
        <p:nvPicPr>
          <p:cNvPr id="4" name="Содержимое 3" descr="01.jpg"/>
          <p:cNvPicPr>
            <a:picLocks noGrp="1" noChangeAspect="1"/>
          </p:cNvPicPr>
          <p:nvPr>
            <p:ph idx="1"/>
          </p:nvPr>
        </p:nvPicPr>
        <p:blipFill>
          <a:blip r:embed="rId2" cstate="print"/>
          <a:stretch>
            <a:fillRect/>
          </a:stretch>
        </p:blipFill>
        <p:spPr>
          <a:xfrm>
            <a:off x="4468064" y="1326810"/>
            <a:ext cx="4331758" cy="3826386"/>
          </a:xfrm>
        </p:spPr>
      </p:pic>
      <p:pic>
        <p:nvPicPr>
          <p:cNvPr id="5" name="Рисунок 4" descr="35ba91d8acbfd78f16c26abf92c7a7ae.JPG"/>
          <p:cNvPicPr>
            <a:picLocks noChangeAspect="1"/>
          </p:cNvPicPr>
          <p:nvPr/>
        </p:nvPicPr>
        <p:blipFill>
          <a:blip r:embed="rId3" cstate="print"/>
          <a:srcRect l="15477" r="12311"/>
          <a:stretch>
            <a:fillRect/>
          </a:stretch>
        </p:blipFill>
        <p:spPr>
          <a:xfrm>
            <a:off x="169575" y="1335672"/>
            <a:ext cx="4115628" cy="3799595"/>
          </a:xfrm>
          <a:prstGeom prst="rect">
            <a:avLst/>
          </a:prstGeom>
        </p:spPr>
      </p:pic>
      <p:sp>
        <p:nvSpPr>
          <p:cNvPr id="6" name="Скругленный прямоугольник 5"/>
          <p:cNvSpPr/>
          <p:nvPr/>
        </p:nvSpPr>
        <p:spPr>
          <a:xfrm>
            <a:off x="986118" y="5558118"/>
            <a:ext cx="6687670" cy="9054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Правильно! Для этого существует знак пешеходного перехода и разметка «зебра» на дорожном покрытии</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b="1" dirty="0" smtClean="0">
                <a:solidFill>
                  <a:schemeClr val="tx1"/>
                </a:solidFill>
              </a:rPr>
              <a:t>Посмотри на картинку и ответь что важно НЕ делать на пешеходном переходе?</a:t>
            </a:r>
            <a:endParaRPr lang="ru-RU" b="1" dirty="0">
              <a:solidFill>
                <a:schemeClr val="tx1"/>
              </a:solidFill>
            </a:endParaRPr>
          </a:p>
        </p:txBody>
      </p:sp>
      <p:pic>
        <p:nvPicPr>
          <p:cNvPr id="4" name="Содержимое 3" descr="pritormozi-na-vsyakiy-sluchay-5.jpg"/>
          <p:cNvPicPr>
            <a:picLocks noGrp="1" noChangeAspect="1"/>
          </p:cNvPicPr>
          <p:nvPr>
            <p:ph sz="half" idx="2"/>
          </p:nvPr>
        </p:nvPicPr>
        <p:blipFill>
          <a:blip r:embed="rId2" cstate="print"/>
          <a:stretch>
            <a:fillRect/>
          </a:stretch>
        </p:blipFill>
        <p:spPr>
          <a:xfrm>
            <a:off x="224145" y="2067196"/>
            <a:ext cx="4536113" cy="3505786"/>
          </a:xfrm>
          <a:prstGeom prst="rect">
            <a:avLst/>
          </a:prstGeom>
          <a:ln>
            <a:noFill/>
          </a:ln>
          <a:effectLst>
            <a:softEdge rad="112500"/>
          </a:effectLst>
        </p:spPr>
      </p:pic>
      <p:sp>
        <p:nvSpPr>
          <p:cNvPr id="8" name="Текст 7"/>
          <p:cNvSpPr>
            <a:spLocks noGrp="1"/>
          </p:cNvSpPr>
          <p:nvPr>
            <p:ph type="body" sz="quarter" idx="3"/>
          </p:nvPr>
        </p:nvSpPr>
        <p:spPr>
          <a:xfrm>
            <a:off x="4880161" y="1690127"/>
            <a:ext cx="3887391" cy="823912"/>
          </a:xfrm>
        </p:spPr>
        <p:txBody>
          <a:bodyPr/>
          <a:lstStyle/>
          <a:p>
            <a:r>
              <a:rPr lang="ru-RU" sz="3600" dirty="0" smtClean="0"/>
              <a:t>Правильно</a:t>
            </a:r>
            <a:endParaRPr lang="ru-RU" sz="3600" dirty="0"/>
          </a:p>
        </p:txBody>
      </p:sp>
      <p:sp>
        <p:nvSpPr>
          <p:cNvPr id="9" name="Содержимое 8"/>
          <p:cNvSpPr>
            <a:spLocks noGrp="1"/>
          </p:cNvSpPr>
          <p:nvPr>
            <p:ph sz="quarter" idx="4"/>
          </p:nvPr>
        </p:nvSpPr>
        <p:spPr>
          <a:xfrm>
            <a:off x="4916020" y="2523004"/>
            <a:ext cx="3887391" cy="3684588"/>
          </a:xfrm>
        </p:spPr>
        <p:txBody>
          <a:bodyPr>
            <a:normAutofit/>
          </a:bodyPr>
          <a:lstStyle/>
          <a:p>
            <a:r>
              <a:rPr lang="ru-RU" sz="2400" dirty="0" smtClean="0"/>
              <a:t>ребята продолжили есть мороженое, переходя дорогу;</a:t>
            </a:r>
          </a:p>
          <a:p>
            <a:r>
              <a:rPr lang="ru-RU" sz="2400" dirty="0" smtClean="0"/>
              <a:t>остановились посередине пути;</a:t>
            </a:r>
          </a:p>
          <a:p>
            <a:r>
              <a:rPr lang="ru-RU" sz="2400" dirty="0" smtClean="0"/>
              <a:t>разговаривают;</a:t>
            </a:r>
          </a:p>
          <a:p>
            <a:r>
              <a:rPr lang="ru-RU" sz="2400" dirty="0" smtClean="0"/>
              <a:t>отвлеклись на собаку и ворону;</a:t>
            </a:r>
          </a:p>
          <a:p>
            <a:endParaRPr lang="ru-RU"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0318" y="1270560"/>
            <a:ext cx="8646459" cy="1127498"/>
          </a:xfrm>
        </p:spPr>
        <p:txBody>
          <a:bodyPr>
            <a:noAutofit/>
          </a:bodyPr>
          <a:lstStyle/>
          <a:p>
            <a:pPr algn="ctr"/>
            <a:r>
              <a:rPr lang="ru-RU" sz="3600" b="1" dirty="0" smtClean="0"/>
              <a:t>А </a:t>
            </a:r>
            <a:r>
              <a:rPr lang="ru-RU" sz="3600" b="1" dirty="0" smtClean="0">
                <a:solidFill>
                  <a:schemeClr val="tx1"/>
                </a:solidFill>
              </a:rPr>
              <a:t>как</a:t>
            </a:r>
            <a:r>
              <a:rPr lang="ru-RU" sz="3600" b="1" dirty="0" smtClean="0"/>
              <a:t> правильно </a:t>
            </a:r>
            <a:r>
              <a:rPr lang="ru-RU" sz="3600" b="1" dirty="0" smtClean="0">
                <a:solidFill>
                  <a:schemeClr val="tx1"/>
                </a:solidFill>
              </a:rPr>
              <a:t>пользоваться</a:t>
            </a:r>
            <a:r>
              <a:rPr lang="ru-RU" sz="3600" b="1" dirty="0" smtClean="0"/>
              <a:t> зеброй? </a:t>
            </a:r>
            <a:br>
              <a:rPr lang="ru-RU" sz="3600" b="1" dirty="0" smtClean="0"/>
            </a:br>
            <a:r>
              <a:rPr lang="ru-RU" sz="3600" b="1" dirty="0" smtClean="0">
                <a:solidFill>
                  <a:schemeClr val="tx1"/>
                </a:solidFill>
              </a:rPr>
              <a:t>Можно</a:t>
            </a:r>
            <a:r>
              <a:rPr lang="ru-RU" sz="3600" b="1" dirty="0" smtClean="0"/>
              <a:t> ли </a:t>
            </a:r>
            <a:r>
              <a:rPr lang="ru-RU" sz="3600" b="1" dirty="0" smtClean="0">
                <a:solidFill>
                  <a:schemeClr val="tx1"/>
                </a:solidFill>
              </a:rPr>
              <a:t>в</a:t>
            </a:r>
            <a:r>
              <a:rPr lang="ru-RU" sz="3600" b="1" dirty="0" smtClean="0"/>
              <a:t> любой </a:t>
            </a:r>
            <a:r>
              <a:rPr lang="ru-RU" sz="3600" b="1" dirty="0" smtClean="0">
                <a:solidFill>
                  <a:schemeClr val="tx1"/>
                </a:solidFill>
              </a:rPr>
              <a:t>момент</a:t>
            </a:r>
            <a:r>
              <a:rPr lang="ru-RU" sz="3600" b="1" dirty="0" smtClean="0"/>
              <a:t> выходить </a:t>
            </a:r>
            <a:r>
              <a:rPr lang="ru-RU" sz="3600" b="1" dirty="0" smtClean="0">
                <a:solidFill>
                  <a:schemeClr val="tx1"/>
                </a:solidFill>
              </a:rPr>
              <a:t>на</a:t>
            </a:r>
            <a:r>
              <a:rPr lang="ru-RU" sz="3600" b="1" dirty="0" smtClean="0"/>
              <a:t> нее</a:t>
            </a:r>
            <a:r>
              <a:rPr lang="ru-RU" sz="3600" b="1" dirty="0" smtClean="0">
                <a:solidFill>
                  <a:schemeClr val="tx1"/>
                </a:solidFill>
              </a:rPr>
              <a:t>?</a:t>
            </a:r>
            <a:r>
              <a:rPr lang="ru-RU" sz="3600" b="1" dirty="0" smtClean="0"/>
              <a:t/>
            </a:r>
            <a:br>
              <a:rPr lang="ru-RU" sz="3600" b="1" dirty="0" smtClean="0"/>
            </a:br>
            <a:endParaRPr lang="ru-RU" sz="3600" b="1" dirty="0"/>
          </a:p>
        </p:txBody>
      </p:sp>
      <p:sp>
        <p:nvSpPr>
          <p:cNvPr id="3" name="Содержимое 2"/>
          <p:cNvSpPr>
            <a:spLocks noGrp="1"/>
          </p:cNvSpPr>
          <p:nvPr>
            <p:ph idx="1"/>
          </p:nvPr>
        </p:nvSpPr>
        <p:spPr>
          <a:xfrm>
            <a:off x="255495" y="2554941"/>
            <a:ext cx="8646458" cy="3590364"/>
          </a:xfrm>
        </p:spPr>
        <p:txBody>
          <a:bodyPr/>
          <a:lstStyle/>
          <a:p>
            <a:pPr algn="ctr">
              <a:buNone/>
            </a:pPr>
            <a:r>
              <a:rPr lang="ru-RU" dirty="0" smtClean="0"/>
              <a:t> Нужно убедиться, что транспорт далеко и двигается не слишком быстро или водитель уже заметил пешехода и начал снижать скорость. Только потом переходить дорогу. </a:t>
            </a:r>
          </a:p>
          <a:p>
            <a:pPr>
              <a:buNone/>
            </a:pPr>
            <a:endParaRPr lang="ru-RU" dirty="0" smtClean="0"/>
          </a:p>
          <a:p>
            <a:pPr algn="ctr">
              <a:buNone/>
            </a:pPr>
            <a:r>
              <a:rPr lang="ru-RU" b="1" dirty="0" smtClean="0"/>
              <a:t>ВАЖНО: </a:t>
            </a:r>
          </a:p>
          <a:p>
            <a:pPr algn="ctr">
              <a:buNone/>
            </a:pPr>
            <a:r>
              <a:rPr lang="ru-RU" dirty="0" smtClean="0"/>
              <a:t>Если ты вышел на проезжую часть, ты не вправе на ней задерживаться, должен как можно быстрее закончить переход. Если ты не успел закончить переход до конца зеленого сигнала светофора, ты должен ждать на «островке безопасности», разделительной полосе. </a:t>
            </a:r>
          </a:p>
          <a:p>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68328" y="203760"/>
            <a:ext cx="6033625" cy="1127498"/>
          </a:xfrm>
        </p:spPr>
        <p:txBody>
          <a:bodyPr/>
          <a:lstStyle/>
          <a:p>
            <a:pPr algn="ctr"/>
            <a:r>
              <a:rPr lang="ru-RU" b="1" dirty="0" smtClean="0">
                <a:solidFill>
                  <a:srgbClr val="0070C0"/>
                </a:solidFill>
              </a:rPr>
              <a:t>Кому уступают дорогу не только машины, но и пешеходы?</a:t>
            </a:r>
            <a:endParaRPr lang="ru-RU" b="1" dirty="0">
              <a:solidFill>
                <a:srgbClr val="0070C0"/>
              </a:solidFill>
            </a:endParaRPr>
          </a:p>
        </p:txBody>
      </p:sp>
      <p:pic>
        <p:nvPicPr>
          <p:cNvPr id="4" name="Содержимое 3" descr="polizei-feuert-krankenwagen-ab-49068355.jpg"/>
          <p:cNvPicPr>
            <a:picLocks noGrp="1" noChangeAspect="1"/>
          </p:cNvPicPr>
          <p:nvPr>
            <p:ph idx="1"/>
          </p:nvPr>
        </p:nvPicPr>
        <p:blipFill>
          <a:blip r:embed="rId2" cstate="print">
            <a:clrChange>
              <a:clrFrom>
                <a:srgbClr val="FFFFFF"/>
              </a:clrFrom>
              <a:clrTo>
                <a:srgbClr val="FFFFFF">
                  <a:alpha val="0"/>
                </a:srgbClr>
              </a:clrTo>
            </a:clrChange>
          </a:blip>
          <a:srcRect b="7425"/>
          <a:stretch>
            <a:fillRect/>
          </a:stretch>
        </p:blipFill>
        <p:spPr>
          <a:xfrm>
            <a:off x="3655778" y="1668154"/>
            <a:ext cx="4986763" cy="4936097"/>
          </a:xfrm>
        </p:spPr>
      </p:pic>
      <p:sp>
        <p:nvSpPr>
          <p:cNvPr id="5" name="Скругленный прямоугольник 4"/>
          <p:cNvSpPr/>
          <p:nvPr/>
        </p:nvSpPr>
        <p:spPr>
          <a:xfrm>
            <a:off x="466165" y="2097742"/>
            <a:ext cx="2958353" cy="34424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t>ПРАВИЛЬНО:</a:t>
            </a:r>
          </a:p>
          <a:p>
            <a:pPr algn="ctr"/>
            <a:r>
              <a:rPr lang="ru-RU" dirty="0" smtClean="0"/>
              <a:t>автомобилям со специальными сигналами, например скорой помощи, машине противопожарной службы, полицейскому автомобилю, когда сигнальные огни включены </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4"/>
                                        </p:tgtEl>
                                      </p:cBhvr>
                                      <p:by x="150000" y="150000"/>
                                    </p:animScale>
                                  </p:childTnLst>
                                </p:cTn>
                              </p:par>
                            </p:childTnLst>
                          </p:cTn>
                        </p:par>
                        <p:par>
                          <p:cTn id="7" fill="hold">
                            <p:stCondLst>
                              <p:cond delay="2000"/>
                            </p:stCondLst>
                            <p:childTnLst>
                              <p:par>
                                <p:cTn id="8" presetID="1" presetClass="entr" presetSubtype="0"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10577" y="203760"/>
            <a:ext cx="6091376" cy="1682792"/>
          </a:xfrm>
        </p:spPr>
        <p:txBody>
          <a:bodyPr/>
          <a:lstStyle/>
          <a:p>
            <a:pPr algn="ctr"/>
            <a:r>
              <a:rPr lang="ru-RU" b="1" dirty="0" smtClean="0">
                <a:solidFill>
                  <a:srgbClr val="0070C0"/>
                </a:solidFill>
              </a:rPr>
              <a:t>Как нужно вести себя, когда вы едете в машине, как пассажир?</a:t>
            </a:r>
            <a:endParaRPr lang="ru-RU" b="1" dirty="0">
              <a:solidFill>
                <a:srgbClr val="0070C0"/>
              </a:solidFill>
            </a:endParaRPr>
          </a:p>
        </p:txBody>
      </p:sp>
      <p:grpSp>
        <p:nvGrpSpPr>
          <p:cNvPr id="3" name="Group 171"/>
          <p:cNvGrpSpPr>
            <a:grpSpLocks/>
          </p:cNvGrpSpPr>
          <p:nvPr/>
        </p:nvGrpSpPr>
        <p:grpSpPr bwMode="auto">
          <a:xfrm>
            <a:off x="1961172" y="4818938"/>
            <a:ext cx="5334000" cy="528637"/>
            <a:chOff x="1200" y="2739"/>
            <a:chExt cx="3360" cy="333"/>
          </a:xfrm>
        </p:grpSpPr>
        <p:sp>
          <p:nvSpPr>
            <p:cNvPr id="30" name="AutoShape 6"/>
            <p:cNvSpPr>
              <a:spLocks noChangeArrowheads="1"/>
            </p:cNvSpPr>
            <p:nvPr/>
          </p:nvSpPr>
          <p:spPr bwMode="gray">
            <a:xfrm>
              <a:off x="1200" y="2747"/>
              <a:ext cx="3360" cy="323"/>
            </a:xfrm>
            <a:prstGeom prst="roundRect">
              <a:avLst>
                <a:gd name="adj" fmla="val 16667"/>
              </a:avLst>
            </a:prstGeom>
            <a:gradFill rotWithShape="1">
              <a:gsLst>
                <a:gs pos="0">
                  <a:srgbClr val="80D4F2"/>
                </a:gs>
                <a:gs pos="100000">
                  <a:srgbClr val="80D4F2">
                    <a:gamma/>
                    <a:tint val="6078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dirty="0"/>
            </a:p>
          </p:txBody>
        </p:sp>
        <p:sp>
          <p:nvSpPr>
            <p:cNvPr id="31" name="AutoShape 7"/>
            <p:cNvSpPr>
              <a:spLocks noChangeArrowheads="1"/>
            </p:cNvSpPr>
            <p:nvPr/>
          </p:nvSpPr>
          <p:spPr bwMode="gray">
            <a:xfrm>
              <a:off x="1229" y="2984"/>
              <a:ext cx="3312" cy="83"/>
            </a:xfrm>
            <a:prstGeom prst="roundRect">
              <a:avLst>
                <a:gd name="adj" fmla="val 50000"/>
              </a:avLst>
            </a:prstGeom>
            <a:gradFill rotWithShape="1">
              <a:gsLst>
                <a:gs pos="0">
                  <a:srgbClr val="ADE2F5"/>
                </a:gs>
                <a:gs pos="100000">
                  <a:srgbClr val="ADE2F5">
                    <a:gamma/>
                    <a:tint val="51373"/>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dirty="0"/>
            </a:p>
          </p:txBody>
        </p:sp>
        <p:sp>
          <p:nvSpPr>
            <p:cNvPr id="32" name="AutoShape 8"/>
            <p:cNvSpPr>
              <a:spLocks noChangeArrowheads="1"/>
            </p:cNvSpPr>
            <p:nvPr/>
          </p:nvSpPr>
          <p:spPr bwMode="gray">
            <a:xfrm>
              <a:off x="1229" y="2754"/>
              <a:ext cx="3312" cy="83"/>
            </a:xfrm>
            <a:prstGeom prst="roundRect">
              <a:avLst>
                <a:gd name="adj" fmla="val 50000"/>
              </a:avLst>
            </a:prstGeom>
            <a:gradFill rotWithShape="1">
              <a:gsLst>
                <a:gs pos="0">
                  <a:srgbClr val="80D4F2">
                    <a:gamma/>
                    <a:tint val="33333"/>
                    <a:invGamma/>
                  </a:srgbClr>
                </a:gs>
                <a:gs pos="100000">
                  <a:srgbClr val="80D4F2">
                    <a:alpha val="0"/>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dirty="0"/>
            </a:p>
          </p:txBody>
        </p:sp>
        <p:sp>
          <p:nvSpPr>
            <p:cNvPr id="33" name="Text Box 16"/>
            <p:cNvSpPr txBox="1">
              <a:spLocks noChangeArrowheads="1"/>
            </p:cNvSpPr>
            <p:nvPr/>
          </p:nvSpPr>
          <p:spPr bwMode="gray">
            <a:xfrm>
              <a:off x="1782" y="2791"/>
              <a:ext cx="2724"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ru-RU" sz="2000" b="1" dirty="0" smtClean="0">
                  <a:solidFill>
                    <a:srgbClr val="000000"/>
                  </a:solidFill>
                </a:rPr>
                <a:t>Выходить со стороны тротуара</a:t>
              </a:r>
              <a:endParaRPr lang="en-US" sz="2000" b="1" dirty="0">
                <a:solidFill>
                  <a:srgbClr val="000000"/>
                </a:solidFill>
              </a:endParaRPr>
            </a:p>
          </p:txBody>
        </p:sp>
        <p:grpSp>
          <p:nvGrpSpPr>
            <p:cNvPr id="4" name="Group 105"/>
            <p:cNvGrpSpPr>
              <a:grpSpLocks/>
            </p:cNvGrpSpPr>
            <p:nvPr/>
          </p:nvGrpSpPr>
          <p:grpSpPr bwMode="auto">
            <a:xfrm>
              <a:off x="1440" y="2739"/>
              <a:ext cx="336" cy="333"/>
              <a:chOff x="1289" y="582"/>
              <a:chExt cx="668" cy="668"/>
            </a:xfrm>
          </p:grpSpPr>
          <p:sp>
            <p:nvSpPr>
              <p:cNvPr id="36" name="Oval 106"/>
              <p:cNvSpPr>
                <a:spLocks noChangeArrowheads="1"/>
              </p:cNvSpPr>
              <p:nvPr/>
            </p:nvSpPr>
            <p:spPr bwMode="gray">
              <a:xfrm>
                <a:off x="1289" y="582"/>
                <a:ext cx="668" cy="668"/>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ru-RU" dirty="0"/>
              </a:p>
            </p:txBody>
          </p:sp>
          <p:sp>
            <p:nvSpPr>
              <p:cNvPr id="37" name="Oval 107"/>
              <p:cNvSpPr>
                <a:spLocks noChangeArrowheads="1"/>
              </p:cNvSpPr>
              <p:nvPr/>
            </p:nvSpPr>
            <p:spPr bwMode="gray">
              <a:xfrm>
                <a:off x="1296" y="587"/>
                <a:ext cx="646" cy="647"/>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ru-RU" dirty="0"/>
              </a:p>
            </p:txBody>
          </p:sp>
          <p:sp>
            <p:nvSpPr>
              <p:cNvPr id="38" name="Oval 108"/>
              <p:cNvSpPr>
                <a:spLocks noChangeArrowheads="1"/>
              </p:cNvSpPr>
              <p:nvPr/>
            </p:nvSpPr>
            <p:spPr bwMode="gray">
              <a:xfrm>
                <a:off x="1304" y="591"/>
                <a:ext cx="631" cy="63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ru-RU" dirty="0"/>
              </a:p>
            </p:txBody>
          </p:sp>
          <p:sp>
            <p:nvSpPr>
              <p:cNvPr id="39" name="Oval 109"/>
              <p:cNvSpPr>
                <a:spLocks noChangeArrowheads="1"/>
              </p:cNvSpPr>
              <p:nvPr/>
            </p:nvSpPr>
            <p:spPr bwMode="gray">
              <a:xfrm>
                <a:off x="1311" y="597"/>
                <a:ext cx="600" cy="589"/>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ru-RU" dirty="0"/>
              </a:p>
            </p:txBody>
          </p:sp>
          <p:sp>
            <p:nvSpPr>
              <p:cNvPr id="40" name="Oval 110"/>
              <p:cNvSpPr>
                <a:spLocks noChangeArrowheads="1"/>
              </p:cNvSpPr>
              <p:nvPr/>
            </p:nvSpPr>
            <p:spPr bwMode="gray">
              <a:xfrm>
                <a:off x="1346" y="613"/>
                <a:ext cx="533" cy="479"/>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ru-RU" dirty="0"/>
              </a:p>
            </p:txBody>
          </p:sp>
        </p:grpSp>
        <p:sp>
          <p:nvSpPr>
            <p:cNvPr id="35" name="Text Box 111"/>
            <p:cNvSpPr txBox="1">
              <a:spLocks noChangeArrowheads="1"/>
            </p:cNvSpPr>
            <p:nvPr/>
          </p:nvSpPr>
          <p:spPr bwMode="gray">
            <a:xfrm>
              <a:off x="1488" y="2747"/>
              <a:ext cx="24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dirty="0">
                  <a:solidFill>
                    <a:srgbClr val="000000"/>
                  </a:solidFill>
                </a:rPr>
                <a:t>4</a:t>
              </a:r>
            </a:p>
          </p:txBody>
        </p:sp>
      </p:grpSp>
      <p:grpSp>
        <p:nvGrpSpPr>
          <p:cNvPr id="5" name="Group 173"/>
          <p:cNvGrpSpPr>
            <a:grpSpLocks/>
          </p:cNvGrpSpPr>
          <p:nvPr/>
        </p:nvGrpSpPr>
        <p:grpSpPr bwMode="auto">
          <a:xfrm>
            <a:off x="1932297" y="2789260"/>
            <a:ext cx="5334000" cy="528638"/>
            <a:chOff x="1200" y="1800"/>
            <a:chExt cx="3360" cy="333"/>
          </a:xfrm>
        </p:grpSpPr>
        <p:grpSp>
          <p:nvGrpSpPr>
            <p:cNvPr id="6" name="Group 129"/>
            <p:cNvGrpSpPr>
              <a:grpSpLocks/>
            </p:cNvGrpSpPr>
            <p:nvPr/>
          </p:nvGrpSpPr>
          <p:grpSpPr bwMode="auto">
            <a:xfrm>
              <a:off x="1440" y="1800"/>
              <a:ext cx="336" cy="333"/>
              <a:chOff x="1289" y="582"/>
              <a:chExt cx="668" cy="668"/>
            </a:xfrm>
          </p:grpSpPr>
          <p:sp>
            <p:nvSpPr>
              <p:cNvPr id="67" name="Oval 130"/>
              <p:cNvSpPr>
                <a:spLocks noChangeArrowheads="1"/>
              </p:cNvSpPr>
              <p:nvPr/>
            </p:nvSpPr>
            <p:spPr bwMode="gray">
              <a:xfrm>
                <a:off x="1289" y="582"/>
                <a:ext cx="668" cy="668"/>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ru-RU" dirty="0"/>
              </a:p>
            </p:txBody>
          </p:sp>
          <p:sp>
            <p:nvSpPr>
              <p:cNvPr id="68" name="Oval 131"/>
              <p:cNvSpPr>
                <a:spLocks noChangeArrowheads="1"/>
              </p:cNvSpPr>
              <p:nvPr/>
            </p:nvSpPr>
            <p:spPr bwMode="gray">
              <a:xfrm>
                <a:off x="1296" y="587"/>
                <a:ext cx="646" cy="647"/>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ru-RU" dirty="0"/>
              </a:p>
            </p:txBody>
          </p:sp>
          <p:sp>
            <p:nvSpPr>
              <p:cNvPr id="69" name="Oval 132"/>
              <p:cNvSpPr>
                <a:spLocks noChangeArrowheads="1"/>
              </p:cNvSpPr>
              <p:nvPr/>
            </p:nvSpPr>
            <p:spPr bwMode="gray">
              <a:xfrm>
                <a:off x="1304" y="591"/>
                <a:ext cx="631" cy="63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ru-RU" dirty="0"/>
              </a:p>
            </p:txBody>
          </p:sp>
          <p:sp>
            <p:nvSpPr>
              <p:cNvPr id="70" name="Oval 133"/>
              <p:cNvSpPr>
                <a:spLocks noChangeArrowheads="1"/>
              </p:cNvSpPr>
              <p:nvPr/>
            </p:nvSpPr>
            <p:spPr bwMode="gray">
              <a:xfrm>
                <a:off x="1311" y="597"/>
                <a:ext cx="600" cy="589"/>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ru-RU" dirty="0"/>
              </a:p>
            </p:txBody>
          </p:sp>
          <p:sp>
            <p:nvSpPr>
              <p:cNvPr id="71" name="Oval 134"/>
              <p:cNvSpPr>
                <a:spLocks noChangeArrowheads="1"/>
              </p:cNvSpPr>
              <p:nvPr/>
            </p:nvSpPr>
            <p:spPr bwMode="gray">
              <a:xfrm>
                <a:off x="1346" y="613"/>
                <a:ext cx="533" cy="479"/>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ru-RU" dirty="0"/>
              </a:p>
            </p:txBody>
          </p:sp>
        </p:grpSp>
        <p:sp>
          <p:nvSpPr>
            <p:cNvPr id="55" name="Text Box 135"/>
            <p:cNvSpPr txBox="1">
              <a:spLocks noChangeArrowheads="1"/>
            </p:cNvSpPr>
            <p:nvPr/>
          </p:nvSpPr>
          <p:spPr bwMode="gray">
            <a:xfrm>
              <a:off x="1488" y="1808"/>
              <a:ext cx="24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dirty="0">
                  <a:solidFill>
                    <a:srgbClr val="000000"/>
                  </a:solidFill>
                </a:rPr>
                <a:t>1</a:t>
              </a:r>
            </a:p>
          </p:txBody>
        </p:sp>
        <p:sp>
          <p:nvSpPr>
            <p:cNvPr id="56" name="AutoShape 137"/>
            <p:cNvSpPr>
              <a:spLocks noChangeArrowheads="1"/>
            </p:cNvSpPr>
            <p:nvPr/>
          </p:nvSpPr>
          <p:spPr bwMode="gray">
            <a:xfrm>
              <a:off x="1200" y="1808"/>
              <a:ext cx="3360" cy="323"/>
            </a:xfrm>
            <a:prstGeom prst="roundRect">
              <a:avLst>
                <a:gd name="adj" fmla="val 16667"/>
              </a:avLst>
            </a:prstGeom>
            <a:gradFill rotWithShape="1">
              <a:gsLst>
                <a:gs pos="0">
                  <a:srgbClr val="E35E23"/>
                </a:gs>
                <a:gs pos="100000">
                  <a:srgbClr val="E35E23">
                    <a:gamma/>
                    <a:tint val="48627"/>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dirty="0"/>
            </a:p>
          </p:txBody>
        </p:sp>
        <p:sp>
          <p:nvSpPr>
            <p:cNvPr id="57" name="AutoShape 138"/>
            <p:cNvSpPr>
              <a:spLocks noChangeArrowheads="1"/>
            </p:cNvSpPr>
            <p:nvPr/>
          </p:nvSpPr>
          <p:spPr bwMode="gray">
            <a:xfrm>
              <a:off x="1229" y="2045"/>
              <a:ext cx="3312" cy="83"/>
            </a:xfrm>
            <a:prstGeom prst="roundRect">
              <a:avLst>
                <a:gd name="adj" fmla="val 50000"/>
              </a:avLst>
            </a:prstGeom>
            <a:gradFill rotWithShape="1">
              <a:gsLst>
                <a:gs pos="0">
                  <a:srgbClr val="F0AB8C"/>
                </a:gs>
                <a:gs pos="100000">
                  <a:srgbClr val="F0AB8C">
                    <a:gamma/>
                    <a:tint val="54510"/>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dirty="0"/>
            </a:p>
          </p:txBody>
        </p:sp>
        <p:sp>
          <p:nvSpPr>
            <p:cNvPr id="58" name="AutoShape 139"/>
            <p:cNvSpPr>
              <a:spLocks noChangeArrowheads="1"/>
            </p:cNvSpPr>
            <p:nvPr/>
          </p:nvSpPr>
          <p:spPr bwMode="gray">
            <a:xfrm>
              <a:off x="1229" y="1815"/>
              <a:ext cx="3312" cy="83"/>
            </a:xfrm>
            <a:prstGeom prst="roundRect">
              <a:avLst>
                <a:gd name="adj" fmla="val 50000"/>
              </a:avLst>
            </a:prstGeom>
            <a:gradFill rotWithShape="1">
              <a:gsLst>
                <a:gs pos="0">
                  <a:srgbClr val="F17943">
                    <a:gamma/>
                    <a:tint val="33333"/>
                    <a:invGamma/>
                  </a:srgbClr>
                </a:gs>
                <a:gs pos="100000">
                  <a:srgbClr val="F17943"/>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dirty="0"/>
            </a:p>
          </p:txBody>
        </p:sp>
        <p:sp>
          <p:nvSpPr>
            <p:cNvPr id="59" name="Text Box 140"/>
            <p:cNvSpPr txBox="1">
              <a:spLocks noChangeArrowheads="1"/>
            </p:cNvSpPr>
            <p:nvPr/>
          </p:nvSpPr>
          <p:spPr bwMode="gray">
            <a:xfrm>
              <a:off x="1776" y="1846"/>
              <a:ext cx="201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ru-RU" sz="2000" b="1" dirty="0" smtClean="0">
                  <a:solidFill>
                    <a:srgbClr val="000000"/>
                  </a:solidFill>
                </a:rPr>
                <a:t>Не отвлекать водителя</a:t>
              </a:r>
              <a:endParaRPr lang="en-US" sz="2000" b="1" dirty="0">
                <a:solidFill>
                  <a:srgbClr val="000000"/>
                </a:solidFill>
              </a:endParaRPr>
            </a:p>
          </p:txBody>
        </p:sp>
        <p:grpSp>
          <p:nvGrpSpPr>
            <p:cNvPr id="7" name="Group 141"/>
            <p:cNvGrpSpPr>
              <a:grpSpLocks/>
            </p:cNvGrpSpPr>
            <p:nvPr/>
          </p:nvGrpSpPr>
          <p:grpSpPr bwMode="auto">
            <a:xfrm>
              <a:off x="1440" y="1800"/>
              <a:ext cx="336" cy="333"/>
              <a:chOff x="1289" y="582"/>
              <a:chExt cx="668" cy="668"/>
            </a:xfrm>
          </p:grpSpPr>
          <p:sp>
            <p:nvSpPr>
              <p:cNvPr id="62" name="Oval 142"/>
              <p:cNvSpPr>
                <a:spLocks noChangeArrowheads="1"/>
              </p:cNvSpPr>
              <p:nvPr/>
            </p:nvSpPr>
            <p:spPr bwMode="gray">
              <a:xfrm>
                <a:off x="1289" y="582"/>
                <a:ext cx="668" cy="668"/>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ru-RU" dirty="0"/>
              </a:p>
            </p:txBody>
          </p:sp>
          <p:sp>
            <p:nvSpPr>
              <p:cNvPr id="63" name="Oval 143"/>
              <p:cNvSpPr>
                <a:spLocks noChangeArrowheads="1"/>
              </p:cNvSpPr>
              <p:nvPr/>
            </p:nvSpPr>
            <p:spPr bwMode="gray">
              <a:xfrm>
                <a:off x="1296" y="587"/>
                <a:ext cx="646" cy="647"/>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ru-RU" dirty="0"/>
              </a:p>
            </p:txBody>
          </p:sp>
          <p:sp>
            <p:nvSpPr>
              <p:cNvPr id="64" name="Oval 144"/>
              <p:cNvSpPr>
                <a:spLocks noChangeArrowheads="1"/>
              </p:cNvSpPr>
              <p:nvPr/>
            </p:nvSpPr>
            <p:spPr bwMode="gray">
              <a:xfrm>
                <a:off x="1304" y="591"/>
                <a:ext cx="631" cy="63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ru-RU" dirty="0"/>
              </a:p>
            </p:txBody>
          </p:sp>
          <p:sp>
            <p:nvSpPr>
              <p:cNvPr id="65" name="Oval 145"/>
              <p:cNvSpPr>
                <a:spLocks noChangeArrowheads="1"/>
              </p:cNvSpPr>
              <p:nvPr/>
            </p:nvSpPr>
            <p:spPr bwMode="gray">
              <a:xfrm>
                <a:off x="1311" y="597"/>
                <a:ext cx="600" cy="589"/>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ru-RU" dirty="0"/>
              </a:p>
            </p:txBody>
          </p:sp>
          <p:sp>
            <p:nvSpPr>
              <p:cNvPr id="66" name="Oval 146"/>
              <p:cNvSpPr>
                <a:spLocks noChangeArrowheads="1"/>
              </p:cNvSpPr>
              <p:nvPr/>
            </p:nvSpPr>
            <p:spPr bwMode="gray">
              <a:xfrm>
                <a:off x="1346" y="613"/>
                <a:ext cx="533" cy="479"/>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ru-RU" dirty="0"/>
              </a:p>
            </p:txBody>
          </p:sp>
        </p:grpSp>
        <p:sp>
          <p:nvSpPr>
            <p:cNvPr id="61" name="Text Box 147"/>
            <p:cNvSpPr txBox="1">
              <a:spLocks noChangeArrowheads="1"/>
            </p:cNvSpPr>
            <p:nvPr/>
          </p:nvSpPr>
          <p:spPr bwMode="gray">
            <a:xfrm>
              <a:off x="1488" y="1808"/>
              <a:ext cx="24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dirty="0">
                  <a:solidFill>
                    <a:srgbClr val="000000"/>
                  </a:solidFill>
                </a:rPr>
                <a:t>2</a:t>
              </a:r>
            </a:p>
          </p:txBody>
        </p:sp>
      </p:grpSp>
      <p:grpSp>
        <p:nvGrpSpPr>
          <p:cNvPr id="8" name="Group 168"/>
          <p:cNvGrpSpPr>
            <a:grpSpLocks/>
          </p:cNvGrpSpPr>
          <p:nvPr/>
        </p:nvGrpSpPr>
        <p:grpSpPr bwMode="auto">
          <a:xfrm>
            <a:off x="1932296" y="2065360"/>
            <a:ext cx="5334000" cy="528638"/>
            <a:chOff x="1200" y="1344"/>
            <a:chExt cx="3360" cy="333"/>
          </a:xfrm>
        </p:grpSpPr>
        <p:sp>
          <p:nvSpPr>
            <p:cNvPr id="73" name="AutoShape 113"/>
            <p:cNvSpPr>
              <a:spLocks noChangeArrowheads="1"/>
            </p:cNvSpPr>
            <p:nvPr/>
          </p:nvSpPr>
          <p:spPr bwMode="gray">
            <a:xfrm>
              <a:off x="1200" y="1352"/>
              <a:ext cx="3360" cy="323"/>
            </a:xfrm>
            <a:prstGeom prst="roundRect">
              <a:avLst>
                <a:gd name="adj" fmla="val 16667"/>
              </a:avLst>
            </a:prstGeom>
            <a:gradFill rotWithShape="1">
              <a:gsLst>
                <a:gs pos="0">
                  <a:srgbClr val="F2DE78"/>
                </a:gs>
                <a:gs pos="100000">
                  <a:srgbClr val="F2DE78">
                    <a:gamma/>
                    <a:tint val="39216"/>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dirty="0"/>
            </a:p>
          </p:txBody>
        </p:sp>
        <p:sp>
          <p:nvSpPr>
            <p:cNvPr id="74" name="AutoShape 114"/>
            <p:cNvSpPr>
              <a:spLocks noChangeArrowheads="1"/>
            </p:cNvSpPr>
            <p:nvPr/>
          </p:nvSpPr>
          <p:spPr bwMode="gray">
            <a:xfrm>
              <a:off x="1229" y="1589"/>
              <a:ext cx="3312" cy="83"/>
            </a:xfrm>
            <a:prstGeom prst="roundRect">
              <a:avLst>
                <a:gd name="adj" fmla="val 50000"/>
              </a:avLst>
            </a:prstGeom>
            <a:gradFill rotWithShape="1">
              <a:gsLst>
                <a:gs pos="0">
                  <a:srgbClr val="F8F6B4"/>
                </a:gs>
                <a:gs pos="100000">
                  <a:srgbClr val="F8F6B4">
                    <a:gamma/>
                    <a:tint val="27451"/>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dirty="0"/>
            </a:p>
          </p:txBody>
        </p:sp>
        <p:sp>
          <p:nvSpPr>
            <p:cNvPr id="75" name="AutoShape 115"/>
            <p:cNvSpPr>
              <a:spLocks noChangeArrowheads="1"/>
            </p:cNvSpPr>
            <p:nvPr/>
          </p:nvSpPr>
          <p:spPr bwMode="gray">
            <a:xfrm>
              <a:off x="1229" y="1359"/>
              <a:ext cx="3312" cy="83"/>
            </a:xfrm>
            <a:prstGeom prst="roundRect">
              <a:avLst>
                <a:gd name="adj" fmla="val 50000"/>
              </a:avLst>
            </a:prstGeom>
            <a:gradFill rotWithShape="1">
              <a:gsLst>
                <a:gs pos="0">
                  <a:srgbClr val="EDED85">
                    <a:gamma/>
                    <a:tint val="27451"/>
                    <a:invGamma/>
                  </a:srgbClr>
                </a:gs>
                <a:gs pos="100000">
                  <a:srgbClr val="EDED85"/>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dirty="0"/>
            </a:p>
          </p:txBody>
        </p:sp>
        <p:sp>
          <p:nvSpPr>
            <p:cNvPr id="76" name="Text Box 116"/>
            <p:cNvSpPr txBox="1">
              <a:spLocks noChangeArrowheads="1"/>
            </p:cNvSpPr>
            <p:nvPr/>
          </p:nvSpPr>
          <p:spPr bwMode="gray">
            <a:xfrm>
              <a:off x="1776" y="1390"/>
              <a:ext cx="201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ru-RU" sz="2000" b="1" dirty="0" smtClean="0">
                  <a:solidFill>
                    <a:srgbClr val="000000"/>
                  </a:solidFill>
                </a:rPr>
                <a:t>Пристегнуться</a:t>
              </a:r>
              <a:endParaRPr lang="en-US" sz="2000" b="1" dirty="0">
                <a:solidFill>
                  <a:srgbClr val="000000"/>
                </a:solidFill>
              </a:endParaRPr>
            </a:p>
          </p:txBody>
        </p:sp>
        <p:grpSp>
          <p:nvGrpSpPr>
            <p:cNvPr id="9" name="Group 152"/>
            <p:cNvGrpSpPr>
              <a:grpSpLocks/>
            </p:cNvGrpSpPr>
            <p:nvPr/>
          </p:nvGrpSpPr>
          <p:grpSpPr bwMode="auto">
            <a:xfrm>
              <a:off x="1440" y="1344"/>
              <a:ext cx="336" cy="333"/>
              <a:chOff x="1289" y="582"/>
              <a:chExt cx="668" cy="668"/>
            </a:xfrm>
          </p:grpSpPr>
          <p:sp>
            <p:nvSpPr>
              <p:cNvPr id="86" name="Oval 153"/>
              <p:cNvSpPr>
                <a:spLocks noChangeArrowheads="1"/>
              </p:cNvSpPr>
              <p:nvPr/>
            </p:nvSpPr>
            <p:spPr bwMode="gray">
              <a:xfrm>
                <a:off x="1289" y="582"/>
                <a:ext cx="668" cy="668"/>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ru-RU" dirty="0"/>
              </a:p>
            </p:txBody>
          </p:sp>
          <p:sp>
            <p:nvSpPr>
              <p:cNvPr id="87" name="Oval 154"/>
              <p:cNvSpPr>
                <a:spLocks noChangeArrowheads="1"/>
              </p:cNvSpPr>
              <p:nvPr/>
            </p:nvSpPr>
            <p:spPr bwMode="gray">
              <a:xfrm>
                <a:off x="1296" y="587"/>
                <a:ext cx="646" cy="647"/>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ru-RU" dirty="0"/>
              </a:p>
            </p:txBody>
          </p:sp>
          <p:sp>
            <p:nvSpPr>
              <p:cNvPr id="88" name="Oval 155"/>
              <p:cNvSpPr>
                <a:spLocks noChangeArrowheads="1"/>
              </p:cNvSpPr>
              <p:nvPr/>
            </p:nvSpPr>
            <p:spPr bwMode="gray">
              <a:xfrm>
                <a:off x="1304" y="591"/>
                <a:ext cx="631" cy="63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ru-RU" dirty="0"/>
              </a:p>
            </p:txBody>
          </p:sp>
          <p:sp>
            <p:nvSpPr>
              <p:cNvPr id="89" name="Oval 156"/>
              <p:cNvSpPr>
                <a:spLocks noChangeArrowheads="1"/>
              </p:cNvSpPr>
              <p:nvPr/>
            </p:nvSpPr>
            <p:spPr bwMode="gray">
              <a:xfrm>
                <a:off x="1311" y="597"/>
                <a:ext cx="600" cy="589"/>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ru-RU" dirty="0"/>
              </a:p>
            </p:txBody>
          </p:sp>
          <p:sp>
            <p:nvSpPr>
              <p:cNvPr id="90" name="Oval 157"/>
              <p:cNvSpPr>
                <a:spLocks noChangeArrowheads="1"/>
              </p:cNvSpPr>
              <p:nvPr/>
            </p:nvSpPr>
            <p:spPr bwMode="gray">
              <a:xfrm>
                <a:off x="1346" y="613"/>
                <a:ext cx="533" cy="479"/>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ru-RU" dirty="0"/>
              </a:p>
            </p:txBody>
          </p:sp>
        </p:grpSp>
        <p:sp>
          <p:nvSpPr>
            <p:cNvPr id="78" name="Text Box 158"/>
            <p:cNvSpPr txBox="1">
              <a:spLocks noChangeArrowheads="1"/>
            </p:cNvSpPr>
            <p:nvPr/>
          </p:nvSpPr>
          <p:spPr bwMode="gray">
            <a:xfrm>
              <a:off x="1488" y="1352"/>
              <a:ext cx="24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dirty="0">
                  <a:solidFill>
                    <a:srgbClr val="000000"/>
                  </a:solidFill>
                </a:rPr>
                <a:t>1</a:t>
              </a:r>
            </a:p>
          </p:txBody>
        </p:sp>
        <p:grpSp>
          <p:nvGrpSpPr>
            <p:cNvPr id="10" name="Group 159"/>
            <p:cNvGrpSpPr>
              <a:grpSpLocks/>
            </p:cNvGrpSpPr>
            <p:nvPr/>
          </p:nvGrpSpPr>
          <p:grpSpPr bwMode="auto">
            <a:xfrm>
              <a:off x="1440" y="1344"/>
              <a:ext cx="336" cy="333"/>
              <a:chOff x="1289" y="582"/>
              <a:chExt cx="668" cy="668"/>
            </a:xfrm>
          </p:grpSpPr>
          <p:sp>
            <p:nvSpPr>
              <p:cNvPr id="81" name="Oval 160"/>
              <p:cNvSpPr>
                <a:spLocks noChangeArrowheads="1"/>
              </p:cNvSpPr>
              <p:nvPr/>
            </p:nvSpPr>
            <p:spPr bwMode="gray">
              <a:xfrm>
                <a:off x="1289" y="582"/>
                <a:ext cx="668" cy="668"/>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ru-RU" dirty="0"/>
              </a:p>
            </p:txBody>
          </p:sp>
          <p:sp>
            <p:nvSpPr>
              <p:cNvPr id="82" name="Oval 161"/>
              <p:cNvSpPr>
                <a:spLocks noChangeArrowheads="1"/>
              </p:cNvSpPr>
              <p:nvPr/>
            </p:nvSpPr>
            <p:spPr bwMode="gray">
              <a:xfrm>
                <a:off x="1296" y="587"/>
                <a:ext cx="646" cy="647"/>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ru-RU" dirty="0"/>
              </a:p>
            </p:txBody>
          </p:sp>
          <p:sp>
            <p:nvSpPr>
              <p:cNvPr id="83" name="Oval 162"/>
              <p:cNvSpPr>
                <a:spLocks noChangeArrowheads="1"/>
              </p:cNvSpPr>
              <p:nvPr/>
            </p:nvSpPr>
            <p:spPr bwMode="gray">
              <a:xfrm>
                <a:off x="1304" y="591"/>
                <a:ext cx="631" cy="63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ru-RU" dirty="0"/>
              </a:p>
            </p:txBody>
          </p:sp>
          <p:sp>
            <p:nvSpPr>
              <p:cNvPr id="84" name="Oval 163"/>
              <p:cNvSpPr>
                <a:spLocks noChangeArrowheads="1"/>
              </p:cNvSpPr>
              <p:nvPr/>
            </p:nvSpPr>
            <p:spPr bwMode="gray">
              <a:xfrm>
                <a:off x="1311" y="597"/>
                <a:ext cx="600" cy="589"/>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ru-RU" dirty="0"/>
              </a:p>
            </p:txBody>
          </p:sp>
          <p:sp>
            <p:nvSpPr>
              <p:cNvPr id="85" name="Oval 164"/>
              <p:cNvSpPr>
                <a:spLocks noChangeArrowheads="1"/>
              </p:cNvSpPr>
              <p:nvPr/>
            </p:nvSpPr>
            <p:spPr bwMode="gray">
              <a:xfrm>
                <a:off x="1346" y="613"/>
                <a:ext cx="533" cy="479"/>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ru-RU" dirty="0"/>
              </a:p>
            </p:txBody>
          </p:sp>
        </p:grpSp>
        <p:sp>
          <p:nvSpPr>
            <p:cNvPr id="80" name="Text Box 165"/>
            <p:cNvSpPr txBox="1">
              <a:spLocks noChangeArrowheads="1"/>
            </p:cNvSpPr>
            <p:nvPr/>
          </p:nvSpPr>
          <p:spPr bwMode="gray">
            <a:xfrm>
              <a:off x="1488" y="1352"/>
              <a:ext cx="24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dirty="0">
                  <a:solidFill>
                    <a:srgbClr val="000000"/>
                  </a:solidFill>
                </a:rPr>
                <a:t>1</a:t>
              </a:r>
            </a:p>
          </p:txBody>
        </p:sp>
      </p:grpSp>
      <p:grpSp>
        <p:nvGrpSpPr>
          <p:cNvPr id="11" name="Group 174"/>
          <p:cNvGrpSpPr>
            <a:grpSpLocks/>
          </p:cNvGrpSpPr>
          <p:nvPr/>
        </p:nvGrpSpPr>
        <p:grpSpPr bwMode="auto">
          <a:xfrm>
            <a:off x="1946584" y="3551259"/>
            <a:ext cx="5378450" cy="1096072"/>
            <a:chOff x="1209" y="2280"/>
            <a:chExt cx="3388" cy="518"/>
          </a:xfrm>
        </p:grpSpPr>
        <p:sp>
          <p:nvSpPr>
            <p:cNvPr id="92" name="AutoShape 94"/>
            <p:cNvSpPr>
              <a:spLocks noChangeArrowheads="1"/>
            </p:cNvSpPr>
            <p:nvPr/>
          </p:nvSpPr>
          <p:spPr bwMode="gray">
            <a:xfrm>
              <a:off x="1209" y="2280"/>
              <a:ext cx="3388" cy="482"/>
            </a:xfrm>
            <a:prstGeom prst="roundRect">
              <a:avLst>
                <a:gd name="adj" fmla="val 16667"/>
              </a:avLst>
            </a:prstGeom>
            <a:gradFill rotWithShape="1">
              <a:gsLst>
                <a:gs pos="0">
                  <a:srgbClr val="48BE67"/>
                </a:gs>
                <a:gs pos="100000">
                  <a:srgbClr val="48BE67">
                    <a:gamma/>
                    <a:tint val="36471"/>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dirty="0"/>
            </a:p>
          </p:txBody>
        </p:sp>
        <p:sp>
          <p:nvSpPr>
            <p:cNvPr id="93" name="AutoShape 95"/>
            <p:cNvSpPr>
              <a:spLocks noChangeArrowheads="1"/>
            </p:cNvSpPr>
            <p:nvPr/>
          </p:nvSpPr>
          <p:spPr bwMode="gray">
            <a:xfrm>
              <a:off x="1238" y="2517"/>
              <a:ext cx="3312" cy="83"/>
            </a:xfrm>
            <a:prstGeom prst="roundRect">
              <a:avLst>
                <a:gd name="adj" fmla="val 50000"/>
              </a:avLst>
            </a:prstGeom>
            <a:gradFill rotWithShape="1">
              <a:gsLst>
                <a:gs pos="0">
                  <a:srgbClr val="9FE9AA"/>
                </a:gs>
                <a:gs pos="100000">
                  <a:srgbClr val="9FE9AA">
                    <a:gamma/>
                    <a:tint val="42353"/>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dirty="0"/>
            </a:p>
          </p:txBody>
        </p:sp>
        <p:sp>
          <p:nvSpPr>
            <p:cNvPr id="94" name="AutoShape 96"/>
            <p:cNvSpPr>
              <a:spLocks noChangeArrowheads="1"/>
            </p:cNvSpPr>
            <p:nvPr/>
          </p:nvSpPr>
          <p:spPr bwMode="gray">
            <a:xfrm>
              <a:off x="1238" y="2287"/>
              <a:ext cx="3312" cy="83"/>
            </a:xfrm>
            <a:prstGeom prst="roundRect">
              <a:avLst>
                <a:gd name="adj" fmla="val 50000"/>
              </a:avLst>
            </a:prstGeom>
            <a:gradFill rotWithShape="1">
              <a:gsLst>
                <a:gs pos="0">
                  <a:srgbClr val="4DC976">
                    <a:gamma/>
                    <a:tint val="33333"/>
                    <a:invGamma/>
                  </a:srgbClr>
                </a:gs>
                <a:gs pos="100000">
                  <a:srgbClr val="4DC976"/>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dirty="0"/>
            </a:p>
          </p:txBody>
        </p:sp>
        <p:sp>
          <p:nvSpPr>
            <p:cNvPr id="95" name="Text Box 97"/>
            <p:cNvSpPr txBox="1">
              <a:spLocks noChangeArrowheads="1"/>
            </p:cNvSpPr>
            <p:nvPr/>
          </p:nvSpPr>
          <p:spPr bwMode="gray">
            <a:xfrm>
              <a:off x="1785" y="2318"/>
              <a:ext cx="2672"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ru-RU" sz="2000" b="1" dirty="0" smtClean="0">
                  <a:solidFill>
                    <a:srgbClr val="000000"/>
                  </a:solidFill>
                </a:rPr>
                <a:t>Не высовываться в окна, люки, не открывать двери во время движения автомобиля</a:t>
              </a:r>
              <a:endParaRPr lang="en-US" sz="2000" b="1" dirty="0">
                <a:solidFill>
                  <a:srgbClr val="000000"/>
                </a:solidFill>
              </a:endParaRPr>
            </a:p>
          </p:txBody>
        </p:sp>
        <p:grpSp>
          <p:nvGrpSpPr>
            <p:cNvPr id="12" name="Group 98"/>
            <p:cNvGrpSpPr>
              <a:grpSpLocks/>
            </p:cNvGrpSpPr>
            <p:nvPr/>
          </p:nvGrpSpPr>
          <p:grpSpPr bwMode="auto">
            <a:xfrm>
              <a:off x="1451" y="2280"/>
              <a:ext cx="337" cy="333"/>
              <a:chOff x="1289" y="582"/>
              <a:chExt cx="668" cy="668"/>
            </a:xfrm>
          </p:grpSpPr>
          <p:sp>
            <p:nvSpPr>
              <p:cNvPr id="98" name="Oval 99"/>
              <p:cNvSpPr>
                <a:spLocks noChangeArrowheads="1"/>
              </p:cNvSpPr>
              <p:nvPr/>
            </p:nvSpPr>
            <p:spPr bwMode="gray">
              <a:xfrm>
                <a:off x="1289" y="582"/>
                <a:ext cx="668" cy="668"/>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ru-RU" dirty="0"/>
              </a:p>
            </p:txBody>
          </p:sp>
          <p:sp>
            <p:nvSpPr>
              <p:cNvPr id="99" name="Oval 100"/>
              <p:cNvSpPr>
                <a:spLocks noChangeArrowheads="1"/>
              </p:cNvSpPr>
              <p:nvPr/>
            </p:nvSpPr>
            <p:spPr bwMode="gray">
              <a:xfrm>
                <a:off x="1297" y="587"/>
                <a:ext cx="647" cy="647"/>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ru-RU" dirty="0"/>
              </a:p>
            </p:txBody>
          </p:sp>
          <p:sp>
            <p:nvSpPr>
              <p:cNvPr id="100" name="Oval 101"/>
              <p:cNvSpPr>
                <a:spLocks noChangeArrowheads="1"/>
              </p:cNvSpPr>
              <p:nvPr/>
            </p:nvSpPr>
            <p:spPr bwMode="gray">
              <a:xfrm>
                <a:off x="1304" y="591"/>
                <a:ext cx="631" cy="63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ru-RU" dirty="0"/>
              </a:p>
            </p:txBody>
          </p:sp>
          <p:sp>
            <p:nvSpPr>
              <p:cNvPr id="101" name="Oval 102"/>
              <p:cNvSpPr>
                <a:spLocks noChangeArrowheads="1"/>
              </p:cNvSpPr>
              <p:nvPr/>
            </p:nvSpPr>
            <p:spPr bwMode="gray">
              <a:xfrm>
                <a:off x="1310" y="597"/>
                <a:ext cx="599" cy="589"/>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ru-RU" dirty="0"/>
              </a:p>
            </p:txBody>
          </p:sp>
          <p:sp>
            <p:nvSpPr>
              <p:cNvPr id="102" name="Oval 103"/>
              <p:cNvSpPr>
                <a:spLocks noChangeArrowheads="1"/>
              </p:cNvSpPr>
              <p:nvPr/>
            </p:nvSpPr>
            <p:spPr bwMode="gray">
              <a:xfrm>
                <a:off x="1343" y="613"/>
                <a:ext cx="532" cy="480"/>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ru-RU" dirty="0"/>
              </a:p>
            </p:txBody>
          </p:sp>
        </p:grpSp>
        <p:sp>
          <p:nvSpPr>
            <p:cNvPr id="97" name="Text Box 104"/>
            <p:cNvSpPr txBox="1">
              <a:spLocks noChangeArrowheads="1"/>
            </p:cNvSpPr>
            <p:nvPr/>
          </p:nvSpPr>
          <p:spPr bwMode="gray">
            <a:xfrm>
              <a:off x="1497" y="2288"/>
              <a:ext cx="24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dirty="0">
                  <a:solidFill>
                    <a:srgbClr val="000000"/>
                  </a:solidFill>
                </a:rPr>
                <a:t>3</a:t>
              </a:r>
            </a:p>
          </p:txBody>
        </p:sp>
      </p:grpSp>
    </p:spTree>
    <p:extLst>
      <p:ext uri="{BB962C8B-B14F-4D97-AF65-F5344CB8AC3E}">
        <p14:creationId xmlns:p14="http://schemas.microsoft.com/office/powerpoint/2010/main" val="781786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r"/>
            <a:r>
              <a:rPr lang="ru-RU" dirty="0" smtClean="0">
                <a:solidFill>
                  <a:schemeClr val="tx1"/>
                </a:solidFill>
              </a:rPr>
              <a:t>Если ты любишь кататься на велосипеде, </a:t>
            </a:r>
            <a:br>
              <a:rPr lang="ru-RU" dirty="0" smtClean="0">
                <a:solidFill>
                  <a:schemeClr val="tx1"/>
                </a:solidFill>
              </a:rPr>
            </a:br>
            <a:r>
              <a:rPr lang="ru-RU" dirty="0" smtClean="0">
                <a:solidFill>
                  <a:schemeClr val="tx1"/>
                </a:solidFill>
              </a:rPr>
              <a:t>ты должен знать еще и эти правила</a:t>
            </a:r>
            <a:r>
              <a:rPr lang="ru-RU" dirty="0" smtClean="0"/>
              <a:t/>
            </a:r>
            <a:br>
              <a:rPr lang="ru-RU" dirty="0" smtClean="0"/>
            </a:br>
            <a:endParaRPr lang="ru-RU" dirty="0"/>
          </a:p>
        </p:txBody>
      </p:sp>
      <p:sp>
        <p:nvSpPr>
          <p:cNvPr id="3" name="Содержимое 2"/>
          <p:cNvSpPr>
            <a:spLocks noGrp="1"/>
          </p:cNvSpPr>
          <p:nvPr>
            <p:ph sz="half" idx="1"/>
          </p:nvPr>
        </p:nvSpPr>
        <p:spPr>
          <a:xfrm>
            <a:off x="914399" y="1059255"/>
            <a:ext cx="8039477" cy="3123446"/>
          </a:xfrm>
        </p:spPr>
        <p:txBody>
          <a:bodyPr>
            <a:normAutofit fontScale="92500" lnSpcReduction="10000"/>
          </a:bodyPr>
          <a:lstStyle/>
          <a:p>
            <a:r>
              <a:rPr lang="ru-RU" dirty="0" smtClean="0"/>
              <a:t>Движение велосипедистов в возрасте от 7 до 14 лет должно осуществляться только по тротуарам, пешеходным, велосипедным и велопешеходным дорожкам, а также в пределах пешеходных зон.</a:t>
            </a:r>
          </a:p>
          <a:p>
            <a:endParaRPr lang="ru-RU" dirty="0" smtClean="0"/>
          </a:p>
          <a:p>
            <a:r>
              <a:rPr lang="ru-RU" dirty="0" smtClean="0"/>
              <a:t>Если вы едете на велосипеде по тротуару, пешеходной дорожке, обочине, в пешеходных зонах, и это может быть опасно для других лиц, вы должны спешиться и идти рядом с велосипедом.  </a:t>
            </a:r>
          </a:p>
          <a:p>
            <a:endParaRPr lang="ru-RU" dirty="0" smtClean="0"/>
          </a:p>
          <a:p>
            <a:r>
              <a:rPr lang="ru-RU" dirty="0" smtClean="0"/>
              <a:t>Если ты едешь на велосипеде, то при переходе дороги тебе необходимо спешиться и везти велосипед рядом, пока снова не окажешься в пешеходной зоне. </a:t>
            </a:r>
          </a:p>
          <a:p>
            <a:endParaRPr lang="ru-RU" dirty="0" smtClean="0"/>
          </a:p>
          <a:p>
            <a:endParaRPr lang="ru-RU" dirty="0"/>
          </a:p>
        </p:txBody>
      </p:sp>
      <p:sp>
        <p:nvSpPr>
          <p:cNvPr id="6" name="Содержимое 5"/>
          <p:cNvSpPr>
            <a:spLocks noGrp="1"/>
          </p:cNvSpPr>
          <p:nvPr>
            <p:ph sz="half" idx="2"/>
          </p:nvPr>
        </p:nvSpPr>
        <p:spPr>
          <a:xfrm>
            <a:off x="280657" y="4246075"/>
            <a:ext cx="8274867" cy="1623070"/>
          </a:xfrm>
        </p:spPr>
        <p:txBody>
          <a:bodyPr>
            <a:normAutofit fontScale="92500" lnSpcReduction="10000"/>
          </a:bodyPr>
          <a:lstStyle/>
          <a:p>
            <a:pPr algn="ctr">
              <a:buNone/>
            </a:pPr>
            <a:r>
              <a:rPr lang="ru-RU" b="1" dirty="0" smtClean="0"/>
              <a:t>Не забудь одеть защитную экипировку и шлем, а также захвати светоотражающий элемент.</a:t>
            </a:r>
          </a:p>
          <a:p>
            <a:pPr algn="ctr"/>
            <a:endParaRPr lang="ru-RU" b="1" dirty="0" smtClean="0"/>
          </a:p>
          <a:p>
            <a:pPr algn="ctr">
              <a:buNone/>
            </a:pPr>
            <a:r>
              <a:rPr lang="ru-RU" b="1" dirty="0" smtClean="0"/>
              <a:t>Помни, что ты тоже участник дорожного движения и должен соблюдать правила, чтобы ты и твои близкие были в безопасности. </a:t>
            </a:r>
          </a:p>
          <a:p>
            <a:endParaRPr lang="ru-RU" dirty="0"/>
          </a:p>
        </p:txBody>
      </p:sp>
      <p:pic>
        <p:nvPicPr>
          <p:cNvPr id="7" name="Рисунок 6" descr="giphy.GIF"/>
          <p:cNvPicPr>
            <a:picLocks noChangeAspect="1"/>
          </p:cNvPicPr>
          <p:nvPr/>
        </p:nvPicPr>
        <p:blipFill>
          <a:blip r:embed="rId2" cstate="print"/>
          <a:stretch>
            <a:fillRect/>
          </a:stretch>
        </p:blipFill>
        <p:spPr>
          <a:xfrm>
            <a:off x="7496270" y="5257800"/>
            <a:ext cx="1484768" cy="148476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35" presetClass="path" presetSubtype="0" accel="50000" decel="50000" fill="hold" nodeType="clickEffect">
                                  <p:stCondLst>
                                    <p:cond delay="0"/>
                                  </p:stCondLst>
                                  <p:childTnLst>
                                    <p:animMotion origin="layout" path="M -2.77778E-6 2.68795E-6 L -0.80746 0.00532 " pathEditMode="relative" rAng="0" ptsTypes="AA">
                                      <p:cBhvr>
                                        <p:cTn id="18" dur="500" fill="hold"/>
                                        <p:tgtEl>
                                          <p:spTgt spid="7"/>
                                        </p:tgtEl>
                                        <p:attrNameLst>
                                          <p:attrName>ppt_x</p:attrName>
                                          <p:attrName>ppt_y</p:attrName>
                                        </p:attrNameLst>
                                      </p:cBhvr>
                                      <p:rCtr x="-40400" y="300"/>
                                    </p:animMotion>
                                  </p:childTnLst>
                                  <p:subTnLst>
                                    <p:set>
                                      <p:cBhvr override="childStyle">
                                        <p:cTn dur="1" fill="hold" display="0" masterRel="sameClick" afterEffect="1">
                                          <p:stCondLst>
                                            <p:cond evt="end" delay="0">
                                              <p:tn val="17"/>
                                            </p:cond>
                                          </p:stCondLst>
                                        </p:cTn>
                                        <p:tgtEl>
                                          <p:spTgt spid="7"/>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Effect transition="in" filter="blinds(horizontal)">
                                      <p:cBhvr>
                                        <p:cTn id="23" dur="500"/>
                                        <p:tgtEl>
                                          <p:spTgt spid="6">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6">
                                            <p:txEl>
                                              <p:pRg st="2" end="2"/>
                                            </p:txEl>
                                          </p:spTgt>
                                        </p:tgtEl>
                                        <p:attrNameLst>
                                          <p:attrName>style.visibility</p:attrName>
                                        </p:attrNameLst>
                                      </p:cBhvr>
                                      <p:to>
                                        <p:strVal val="visible"/>
                                      </p:to>
                                    </p:set>
                                    <p:animEffect transition="in" filter="blinds(horizontal)">
                                      <p:cBhvr>
                                        <p:cTn id="28" dur="500"/>
                                        <p:tgtEl>
                                          <p:spTgt spid="6">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mph" presetSubtype="2" fill="hold" grpId="1" nodeType="clickEffect">
                                  <p:stCondLst>
                                    <p:cond delay="0"/>
                                  </p:stCondLst>
                                  <p:childTnLst>
                                    <p:anim to="1.5" calcmode="lin" valueType="num">
                                      <p:cBhvr override="childStyle">
                                        <p:cTn id="32" dur="2000" fill="hold"/>
                                        <p:tgtEl>
                                          <p:spTgt spid="6">
                                            <p:txEl>
                                              <p:pRg st="0" end="0"/>
                                            </p:txEl>
                                          </p:spTgt>
                                        </p:tgtEl>
                                        <p:attrNameLst>
                                          <p:attrName>style.fontSize</p:attrName>
                                        </p:attrNameLst>
                                      </p:cBhvr>
                                    </p:anim>
                                  </p:childTnLst>
                                </p:cTn>
                              </p:par>
                            </p:childTnLst>
                          </p:cTn>
                        </p:par>
                      </p:childTnLst>
                    </p:cTn>
                  </p:par>
                  <p:par>
                    <p:cTn id="33" fill="hold">
                      <p:stCondLst>
                        <p:cond delay="indefinite"/>
                      </p:stCondLst>
                      <p:childTnLst>
                        <p:par>
                          <p:cTn id="34" fill="hold">
                            <p:stCondLst>
                              <p:cond delay="0"/>
                            </p:stCondLst>
                            <p:childTnLst>
                              <p:par>
                                <p:cTn id="35" presetID="4" presetClass="emph" presetSubtype="2" fill="hold" grpId="1" nodeType="clickEffect">
                                  <p:stCondLst>
                                    <p:cond delay="0"/>
                                  </p:stCondLst>
                                  <p:childTnLst>
                                    <p:anim to="1.5" calcmode="lin" valueType="num">
                                      <p:cBhvr override="childStyle">
                                        <p:cTn id="36" dur="2000" fill="hold"/>
                                        <p:tgtEl>
                                          <p:spTgt spid="6">
                                            <p:txEl>
                                              <p:pRg st="2" end="2"/>
                                            </p:txEl>
                                          </p:spTgt>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build="p"/>
      <p:bldP spid="6" grpI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9144000" cy="6857999"/>
          </a:xfrm>
          <a:prstGeom prst="rect">
            <a:avLst/>
          </a:prstGeom>
        </p:spPr>
      </p:pic>
      <p:sp>
        <p:nvSpPr>
          <p:cNvPr id="5" name="TextBox 4"/>
          <p:cNvSpPr txBox="1"/>
          <p:nvPr/>
        </p:nvSpPr>
        <p:spPr>
          <a:xfrm>
            <a:off x="3465094" y="1905802"/>
            <a:ext cx="2454442" cy="3046988"/>
          </a:xfrm>
          <a:prstGeom prst="rect">
            <a:avLst/>
          </a:prstGeom>
          <a:noFill/>
        </p:spPr>
        <p:txBody>
          <a:bodyPr wrap="square" rtlCol="0">
            <a:spAutoFit/>
          </a:bodyPr>
          <a:lstStyle/>
          <a:p>
            <a:pPr algn="ctr"/>
            <a:r>
              <a:rPr lang="ru-RU" sz="3200" b="1" dirty="0" smtClean="0">
                <a:solidFill>
                  <a:srgbClr val="FF0000"/>
                </a:solidFill>
              </a:rPr>
              <a:t>Мы соблюдаем правила дорожного движения, а ты?</a:t>
            </a:r>
            <a:endParaRPr lang="ru-RU" sz="32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93821" y="217283"/>
            <a:ext cx="7408131" cy="6274052"/>
          </a:xfrm>
        </p:spPr>
        <p:txBody>
          <a:bodyPr>
            <a:normAutofit/>
          </a:bodyPr>
          <a:lstStyle/>
          <a:p>
            <a:pPr>
              <a:buNone/>
            </a:pPr>
            <a:r>
              <a:rPr lang="ru-RU" sz="3200" dirty="0" smtClean="0"/>
              <a:t>Запусти просмотр презентации</a:t>
            </a:r>
          </a:p>
          <a:p>
            <a:pPr>
              <a:buNone/>
            </a:pPr>
            <a:endParaRPr lang="ru-RU" sz="3200" dirty="0" smtClean="0"/>
          </a:p>
          <a:p>
            <a:pPr>
              <a:buNone/>
            </a:pPr>
            <a:r>
              <a:rPr lang="ru-RU" sz="3200" dirty="0" smtClean="0"/>
              <a:t>Для просмотра презентации не забывай нажимать на клавиатуре на кнопку </a:t>
            </a:r>
          </a:p>
          <a:p>
            <a:pPr>
              <a:buNone/>
            </a:pPr>
            <a:endParaRPr lang="ru-RU" sz="3200" dirty="0" smtClean="0"/>
          </a:p>
          <a:p>
            <a:pPr>
              <a:buNone/>
            </a:pPr>
            <a:r>
              <a:rPr lang="ru-RU" sz="3200" dirty="0" smtClean="0"/>
              <a:t>В презентации присутствуют вопросы, ответы на которые, мы уверены, ты знаешь, проверь себя, а затем нажми на </a:t>
            </a:r>
          </a:p>
          <a:p>
            <a:pPr>
              <a:buNone/>
            </a:pPr>
            <a:endParaRPr lang="ru-RU" sz="3200" dirty="0" smtClean="0"/>
          </a:p>
          <a:p>
            <a:pPr algn="ctr">
              <a:buNone/>
            </a:pPr>
            <a:r>
              <a:rPr lang="ru-RU" sz="3200" dirty="0" smtClean="0"/>
              <a:t>Мы надеемся, что тебе будет интересно, мы старались для тебя!</a:t>
            </a:r>
            <a:endParaRPr lang="ru-RU" sz="3200" dirty="0"/>
          </a:p>
        </p:txBody>
      </p:sp>
      <p:sp>
        <p:nvSpPr>
          <p:cNvPr id="4" name="Стрелка вправо 3"/>
          <p:cNvSpPr/>
          <p:nvPr/>
        </p:nvSpPr>
        <p:spPr>
          <a:xfrm>
            <a:off x="4282289" y="2308635"/>
            <a:ext cx="932507" cy="3621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 name="Стрелка вправо 4"/>
          <p:cNvSpPr/>
          <p:nvPr/>
        </p:nvSpPr>
        <p:spPr>
          <a:xfrm>
            <a:off x="4117818" y="4362262"/>
            <a:ext cx="932507" cy="3621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grpId="0" nodeType="clickEffect">
                                  <p:stCondLst>
                                    <p:cond delay="0"/>
                                  </p:stCondLst>
                                  <p:childTnLst>
                                    <p:animMotion origin="layout" path="M 0 0  L 0.25 0  E" pathEditMode="relative" ptsTypes="">
                                      <p:cBhvr>
                                        <p:cTn id="6" dur="1000" fill="hold"/>
                                        <p:tgtEl>
                                          <p:spTgt spid="5"/>
                                        </p:tgtEl>
                                        <p:attrNameLst>
                                          <p:attrName>ppt_x</p:attrName>
                                          <p:attrName>ppt_y</p:attrName>
                                        </p:attrNameLst>
                                      </p:cBhvr>
                                    </p:animMotion>
                                  </p:childTnLst>
                                  <p:subTnLst>
                                    <p:animClr clrSpc="rgb" dir="cw">
                                      <p:cBhvr override="childStyle">
                                        <p:cTn dur="1" fill="hold" display="0" masterRel="nextClick" afterEffect="1"/>
                                        <p:tgtEl>
                                          <p:spTgt spid="5"/>
                                        </p:tgtEl>
                                        <p:attrNameLst>
                                          <p:attrName>ppt_c</p:attrName>
                                        </p:attrNameLst>
                                      </p:cBhvr>
                                      <p:to>
                                        <a:schemeClr val="tx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Заголовок 1"/>
          <p:cNvSpPr>
            <a:spLocks noGrp="1"/>
          </p:cNvSpPr>
          <p:nvPr>
            <p:ph type="ctrTitle"/>
          </p:nvPr>
        </p:nvSpPr>
        <p:spPr>
          <a:xfrm>
            <a:off x="2259065" y="2578109"/>
            <a:ext cx="4967785" cy="1876607"/>
          </a:xfrm>
        </p:spPr>
        <p:txBody>
          <a:bodyPr>
            <a:noAutofit/>
          </a:bodyPr>
          <a:lstStyle/>
          <a:p>
            <a:r>
              <a:rPr lang="ru-RU"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Безопасное дорожное движение</a:t>
            </a:r>
            <a:endParaRPr lang="ru-RU" sz="4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p:txBody>
      </p:sp>
    </p:spTree>
    <p:extLst>
      <p:ext uri="{BB962C8B-B14F-4D97-AF65-F5344CB8AC3E}">
        <p14:creationId xmlns:p14="http://schemas.microsoft.com/office/powerpoint/2010/main" val="1693832873"/>
      </p:ext>
    </p:extLst>
  </p:cSld>
  <p:clrMapOvr>
    <a:masterClrMapping/>
  </p:clrMapOvr>
  <p:transition>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074894" y="107576"/>
            <a:ext cx="5827058" cy="6037729"/>
          </a:xfrm>
        </p:spPr>
        <p:txBody>
          <a:bodyPr>
            <a:normAutofit/>
          </a:bodyPr>
          <a:lstStyle/>
          <a:p>
            <a:pPr algn="ctr">
              <a:buNone/>
            </a:pPr>
            <a:r>
              <a:rPr lang="ru-RU" sz="3000" dirty="0" smtClean="0"/>
              <a:t>Мы живем в большом городе, а в любом большом городе есть много дорог, по которым двигаются автомобили, автобусы, троллейбусы, трамваи, мотоциклисты и велосипедисты. </a:t>
            </a:r>
          </a:p>
          <a:p>
            <a:endParaRPr lang="ru-RU" sz="3000" dirty="0" smtClean="0"/>
          </a:p>
          <a:p>
            <a:r>
              <a:rPr lang="ru-RU" sz="3000" dirty="0" smtClean="0"/>
              <a:t>Как ты думаешь, почему машины не сталкиваются, как водители узнают, куда им ехать?</a:t>
            </a:r>
          </a:p>
          <a:p>
            <a:pPr>
              <a:buNone/>
            </a:pPr>
            <a:endParaRPr lang="ru-RU" sz="3000" dirty="0"/>
          </a:p>
        </p:txBody>
      </p:sp>
      <p:sp>
        <p:nvSpPr>
          <p:cNvPr id="4" name="Скругленный прямоугольник 3"/>
          <p:cNvSpPr/>
          <p:nvPr/>
        </p:nvSpPr>
        <p:spPr>
          <a:xfrm>
            <a:off x="3227029" y="4748808"/>
            <a:ext cx="4930588" cy="15329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latin typeface="Arial Black" pitchFamily="34" charset="0"/>
              </a:rPr>
              <a:t>Есть правила дорожного движения</a:t>
            </a:r>
            <a:endParaRPr lang="ru-RU" b="1" dirty="0">
              <a:latin typeface="Arial Black" pitchFamily="34" charset="0"/>
            </a:endParaRPr>
          </a:p>
        </p:txBody>
      </p:sp>
      <p:pic>
        <p:nvPicPr>
          <p:cNvPr id="5" name="Рисунок 4" descr="IMG-6269.JPG"/>
          <p:cNvPicPr>
            <a:picLocks noChangeAspect="1"/>
          </p:cNvPicPr>
          <p:nvPr/>
        </p:nvPicPr>
        <p:blipFill>
          <a:blip r:embed="rId2" cstate="print"/>
          <a:srcRect l="17195" t="10078" r="20906" b="45893"/>
          <a:stretch>
            <a:fillRect/>
          </a:stretch>
        </p:blipFill>
        <p:spPr>
          <a:xfrm>
            <a:off x="376517" y="1936376"/>
            <a:ext cx="2841812" cy="2931459"/>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ppt_x"/>
                                          </p:val>
                                        </p:tav>
                                        <p:tav tm="100000">
                                          <p:val>
                                            <p:strVal val="#ppt_x"/>
                                          </p:val>
                                        </p:tav>
                                      </p:tavLst>
                                    </p:anim>
                                    <p:anim calcmode="lin" valueType="num">
                                      <p:cBhvr additive="base">
                                        <p:cTn id="12"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10577" y="203760"/>
            <a:ext cx="6091376" cy="1682792"/>
          </a:xfrm>
        </p:spPr>
        <p:txBody>
          <a:bodyPr/>
          <a:lstStyle/>
          <a:p>
            <a:pPr algn="ctr"/>
            <a:r>
              <a:rPr lang="ru-RU" b="1" dirty="0" smtClean="0">
                <a:solidFill>
                  <a:schemeClr val="accent5">
                    <a:lumMod val="40000"/>
                    <a:lumOff val="60000"/>
                  </a:schemeClr>
                </a:solidFill>
              </a:rPr>
              <a:t>Кто должен соблюдать правила дорожного движения?</a:t>
            </a:r>
            <a:endParaRPr lang="ru-RU" b="1" dirty="0">
              <a:solidFill>
                <a:schemeClr val="accent5">
                  <a:lumMod val="40000"/>
                  <a:lumOff val="60000"/>
                </a:schemeClr>
              </a:solidFill>
            </a:endParaRPr>
          </a:p>
        </p:txBody>
      </p:sp>
      <p:grpSp>
        <p:nvGrpSpPr>
          <p:cNvPr id="29" name="Group 171"/>
          <p:cNvGrpSpPr>
            <a:grpSpLocks/>
          </p:cNvGrpSpPr>
          <p:nvPr/>
        </p:nvGrpSpPr>
        <p:grpSpPr bwMode="auto">
          <a:xfrm>
            <a:off x="1932296" y="4279923"/>
            <a:ext cx="5334000" cy="528637"/>
            <a:chOff x="1200" y="2739"/>
            <a:chExt cx="3360" cy="333"/>
          </a:xfrm>
        </p:grpSpPr>
        <p:sp>
          <p:nvSpPr>
            <p:cNvPr id="30" name="AutoShape 6"/>
            <p:cNvSpPr>
              <a:spLocks noChangeArrowheads="1"/>
            </p:cNvSpPr>
            <p:nvPr/>
          </p:nvSpPr>
          <p:spPr bwMode="gray">
            <a:xfrm>
              <a:off x="1200" y="2747"/>
              <a:ext cx="3360" cy="323"/>
            </a:xfrm>
            <a:prstGeom prst="roundRect">
              <a:avLst>
                <a:gd name="adj" fmla="val 16667"/>
              </a:avLst>
            </a:prstGeom>
            <a:gradFill rotWithShape="1">
              <a:gsLst>
                <a:gs pos="0">
                  <a:srgbClr val="80D4F2"/>
                </a:gs>
                <a:gs pos="100000">
                  <a:srgbClr val="80D4F2">
                    <a:gamma/>
                    <a:tint val="6078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dirty="0"/>
            </a:p>
          </p:txBody>
        </p:sp>
        <p:sp>
          <p:nvSpPr>
            <p:cNvPr id="31" name="AutoShape 7"/>
            <p:cNvSpPr>
              <a:spLocks noChangeArrowheads="1"/>
            </p:cNvSpPr>
            <p:nvPr/>
          </p:nvSpPr>
          <p:spPr bwMode="gray">
            <a:xfrm>
              <a:off x="1229" y="2984"/>
              <a:ext cx="3312" cy="83"/>
            </a:xfrm>
            <a:prstGeom prst="roundRect">
              <a:avLst>
                <a:gd name="adj" fmla="val 50000"/>
              </a:avLst>
            </a:prstGeom>
            <a:gradFill rotWithShape="1">
              <a:gsLst>
                <a:gs pos="0">
                  <a:srgbClr val="ADE2F5"/>
                </a:gs>
                <a:gs pos="100000">
                  <a:srgbClr val="ADE2F5">
                    <a:gamma/>
                    <a:tint val="51373"/>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dirty="0"/>
            </a:p>
          </p:txBody>
        </p:sp>
        <p:sp>
          <p:nvSpPr>
            <p:cNvPr id="32" name="AutoShape 8"/>
            <p:cNvSpPr>
              <a:spLocks noChangeArrowheads="1"/>
            </p:cNvSpPr>
            <p:nvPr/>
          </p:nvSpPr>
          <p:spPr bwMode="gray">
            <a:xfrm>
              <a:off x="1229" y="2754"/>
              <a:ext cx="3312" cy="83"/>
            </a:xfrm>
            <a:prstGeom prst="roundRect">
              <a:avLst>
                <a:gd name="adj" fmla="val 50000"/>
              </a:avLst>
            </a:prstGeom>
            <a:gradFill rotWithShape="1">
              <a:gsLst>
                <a:gs pos="0">
                  <a:srgbClr val="80D4F2">
                    <a:gamma/>
                    <a:tint val="33333"/>
                    <a:invGamma/>
                  </a:srgbClr>
                </a:gs>
                <a:gs pos="100000">
                  <a:srgbClr val="80D4F2">
                    <a:alpha val="0"/>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dirty="0"/>
            </a:p>
          </p:txBody>
        </p:sp>
        <p:sp>
          <p:nvSpPr>
            <p:cNvPr id="33" name="Text Box 16"/>
            <p:cNvSpPr txBox="1">
              <a:spLocks noChangeArrowheads="1"/>
            </p:cNvSpPr>
            <p:nvPr/>
          </p:nvSpPr>
          <p:spPr bwMode="gray">
            <a:xfrm>
              <a:off x="1776" y="2785"/>
              <a:ext cx="201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ru-RU" sz="2000" b="1" dirty="0" smtClean="0">
                  <a:solidFill>
                    <a:srgbClr val="000000"/>
                  </a:solidFill>
                </a:rPr>
                <a:t>Велосипедист</a:t>
              </a:r>
              <a:endParaRPr lang="en-US" sz="2000" b="1" dirty="0">
                <a:solidFill>
                  <a:srgbClr val="000000"/>
                </a:solidFill>
              </a:endParaRPr>
            </a:p>
          </p:txBody>
        </p:sp>
        <p:grpSp>
          <p:nvGrpSpPr>
            <p:cNvPr id="34" name="Group 105"/>
            <p:cNvGrpSpPr>
              <a:grpSpLocks/>
            </p:cNvGrpSpPr>
            <p:nvPr/>
          </p:nvGrpSpPr>
          <p:grpSpPr bwMode="auto">
            <a:xfrm>
              <a:off x="1440" y="2739"/>
              <a:ext cx="336" cy="333"/>
              <a:chOff x="1289" y="582"/>
              <a:chExt cx="668" cy="668"/>
            </a:xfrm>
          </p:grpSpPr>
          <p:sp>
            <p:nvSpPr>
              <p:cNvPr id="36" name="Oval 106"/>
              <p:cNvSpPr>
                <a:spLocks noChangeArrowheads="1"/>
              </p:cNvSpPr>
              <p:nvPr/>
            </p:nvSpPr>
            <p:spPr bwMode="gray">
              <a:xfrm>
                <a:off x="1289" y="582"/>
                <a:ext cx="668" cy="668"/>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ru-RU" dirty="0"/>
              </a:p>
            </p:txBody>
          </p:sp>
          <p:sp>
            <p:nvSpPr>
              <p:cNvPr id="37" name="Oval 107"/>
              <p:cNvSpPr>
                <a:spLocks noChangeArrowheads="1"/>
              </p:cNvSpPr>
              <p:nvPr/>
            </p:nvSpPr>
            <p:spPr bwMode="gray">
              <a:xfrm>
                <a:off x="1296" y="587"/>
                <a:ext cx="646" cy="647"/>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ru-RU" dirty="0"/>
              </a:p>
            </p:txBody>
          </p:sp>
          <p:sp>
            <p:nvSpPr>
              <p:cNvPr id="38" name="Oval 108"/>
              <p:cNvSpPr>
                <a:spLocks noChangeArrowheads="1"/>
              </p:cNvSpPr>
              <p:nvPr/>
            </p:nvSpPr>
            <p:spPr bwMode="gray">
              <a:xfrm>
                <a:off x="1304" y="591"/>
                <a:ext cx="631" cy="63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ru-RU" dirty="0"/>
              </a:p>
            </p:txBody>
          </p:sp>
          <p:sp>
            <p:nvSpPr>
              <p:cNvPr id="39" name="Oval 109"/>
              <p:cNvSpPr>
                <a:spLocks noChangeArrowheads="1"/>
              </p:cNvSpPr>
              <p:nvPr/>
            </p:nvSpPr>
            <p:spPr bwMode="gray">
              <a:xfrm>
                <a:off x="1311" y="597"/>
                <a:ext cx="600" cy="589"/>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ru-RU" dirty="0"/>
              </a:p>
            </p:txBody>
          </p:sp>
          <p:sp>
            <p:nvSpPr>
              <p:cNvPr id="40" name="Oval 110"/>
              <p:cNvSpPr>
                <a:spLocks noChangeArrowheads="1"/>
              </p:cNvSpPr>
              <p:nvPr/>
            </p:nvSpPr>
            <p:spPr bwMode="gray">
              <a:xfrm>
                <a:off x="1346" y="613"/>
                <a:ext cx="533" cy="479"/>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ru-RU" dirty="0"/>
              </a:p>
            </p:txBody>
          </p:sp>
        </p:grpSp>
        <p:sp>
          <p:nvSpPr>
            <p:cNvPr id="35" name="Text Box 111"/>
            <p:cNvSpPr txBox="1">
              <a:spLocks noChangeArrowheads="1"/>
            </p:cNvSpPr>
            <p:nvPr/>
          </p:nvSpPr>
          <p:spPr bwMode="gray">
            <a:xfrm>
              <a:off x="1488" y="2747"/>
              <a:ext cx="24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dirty="0">
                  <a:solidFill>
                    <a:srgbClr val="000000"/>
                  </a:solidFill>
                </a:rPr>
                <a:t>4</a:t>
              </a:r>
            </a:p>
          </p:txBody>
        </p:sp>
      </p:grpSp>
      <p:grpSp>
        <p:nvGrpSpPr>
          <p:cNvPr id="53" name="Group 173"/>
          <p:cNvGrpSpPr>
            <a:grpSpLocks/>
          </p:cNvGrpSpPr>
          <p:nvPr/>
        </p:nvGrpSpPr>
        <p:grpSpPr bwMode="auto">
          <a:xfrm>
            <a:off x="1932297" y="2789260"/>
            <a:ext cx="5334000" cy="528638"/>
            <a:chOff x="1200" y="1800"/>
            <a:chExt cx="3360" cy="333"/>
          </a:xfrm>
        </p:grpSpPr>
        <p:grpSp>
          <p:nvGrpSpPr>
            <p:cNvPr id="54" name="Group 129"/>
            <p:cNvGrpSpPr>
              <a:grpSpLocks/>
            </p:cNvGrpSpPr>
            <p:nvPr/>
          </p:nvGrpSpPr>
          <p:grpSpPr bwMode="auto">
            <a:xfrm>
              <a:off x="1440" y="1800"/>
              <a:ext cx="336" cy="333"/>
              <a:chOff x="1289" y="582"/>
              <a:chExt cx="668" cy="668"/>
            </a:xfrm>
          </p:grpSpPr>
          <p:sp>
            <p:nvSpPr>
              <p:cNvPr id="67" name="Oval 130"/>
              <p:cNvSpPr>
                <a:spLocks noChangeArrowheads="1"/>
              </p:cNvSpPr>
              <p:nvPr/>
            </p:nvSpPr>
            <p:spPr bwMode="gray">
              <a:xfrm>
                <a:off x="1289" y="582"/>
                <a:ext cx="668" cy="668"/>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ru-RU" dirty="0"/>
              </a:p>
            </p:txBody>
          </p:sp>
          <p:sp>
            <p:nvSpPr>
              <p:cNvPr id="68" name="Oval 131"/>
              <p:cNvSpPr>
                <a:spLocks noChangeArrowheads="1"/>
              </p:cNvSpPr>
              <p:nvPr/>
            </p:nvSpPr>
            <p:spPr bwMode="gray">
              <a:xfrm>
                <a:off x="1296" y="587"/>
                <a:ext cx="646" cy="647"/>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ru-RU" dirty="0"/>
              </a:p>
            </p:txBody>
          </p:sp>
          <p:sp>
            <p:nvSpPr>
              <p:cNvPr id="69" name="Oval 132"/>
              <p:cNvSpPr>
                <a:spLocks noChangeArrowheads="1"/>
              </p:cNvSpPr>
              <p:nvPr/>
            </p:nvSpPr>
            <p:spPr bwMode="gray">
              <a:xfrm>
                <a:off x="1304" y="591"/>
                <a:ext cx="631" cy="63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ru-RU" dirty="0"/>
              </a:p>
            </p:txBody>
          </p:sp>
          <p:sp>
            <p:nvSpPr>
              <p:cNvPr id="70" name="Oval 133"/>
              <p:cNvSpPr>
                <a:spLocks noChangeArrowheads="1"/>
              </p:cNvSpPr>
              <p:nvPr/>
            </p:nvSpPr>
            <p:spPr bwMode="gray">
              <a:xfrm>
                <a:off x="1311" y="597"/>
                <a:ext cx="600" cy="589"/>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ru-RU" dirty="0"/>
              </a:p>
            </p:txBody>
          </p:sp>
          <p:sp>
            <p:nvSpPr>
              <p:cNvPr id="71" name="Oval 134"/>
              <p:cNvSpPr>
                <a:spLocks noChangeArrowheads="1"/>
              </p:cNvSpPr>
              <p:nvPr/>
            </p:nvSpPr>
            <p:spPr bwMode="gray">
              <a:xfrm>
                <a:off x="1346" y="613"/>
                <a:ext cx="533" cy="479"/>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ru-RU" dirty="0"/>
              </a:p>
            </p:txBody>
          </p:sp>
        </p:grpSp>
        <p:sp>
          <p:nvSpPr>
            <p:cNvPr id="55" name="Text Box 135"/>
            <p:cNvSpPr txBox="1">
              <a:spLocks noChangeArrowheads="1"/>
            </p:cNvSpPr>
            <p:nvPr/>
          </p:nvSpPr>
          <p:spPr bwMode="gray">
            <a:xfrm>
              <a:off x="1488" y="1808"/>
              <a:ext cx="24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dirty="0">
                  <a:solidFill>
                    <a:srgbClr val="000000"/>
                  </a:solidFill>
                </a:rPr>
                <a:t>1</a:t>
              </a:r>
            </a:p>
          </p:txBody>
        </p:sp>
        <p:sp>
          <p:nvSpPr>
            <p:cNvPr id="56" name="AutoShape 137"/>
            <p:cNvSpPr>
              <a:spLocks noChangeArrowheads="1"/>
            </p:cNvSpPr>
            <p:nvPr/>
          </p:nvSpPr>
          <p:spPr bwMode="gray">
            <a:xfrm>
              <a:off x="1200" y="1808"/>
              <a:ext cx="3360" cy="323"/>
            </a:xfrm>
            <a:prstGeom prst="roundRect">
              <a:avLst>
                <a:gd name="adj" fmla="val 16667"/>
              </a:avLst>
            </a:prstGeom>
            <a:gradFill rotWithShape="1">
              <a:gsLst>
                <a:gs pos="0">
                  <a:srgbClr val="E35E23"/>
                </a:gs>
                <a:gs pos="100000">
                  <a:srgbClr val="E35E23">
                    <a:gamma/>
                    <a:tint val="48627"/>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dirty="0"/>
            </a:p>
          </p:txBody>
        </p:sp>
        <p:sp>
          <p:nvSpPr>
            <p:cNvPr id="57" name="AutoShape 138"/>
            <p:cNvSpPr>
              <a:spLocks noChangeArrowheads="1"/>
            </p:cNvSpPr>
            <p:nvPr/>
          </p:nvSpPr>
          <p:spPr bwMode="gray">
            <a:xfrm>
              <a:off x="1229" y="2045"/>
              <a:ext cx="3312" cy="83"/>
            </a:xfrm>
            <a:prstGeom prst="roundRect">
              <a:avLst>
                <a:gd name="adj" fmla="val 50000"/>
              </a:avLst>
            </a:prstGeom>
            <a:gradFill rotWithShape="1">
              <a:gsLst>
                <a:gs pos="0">
                  <a:srgbClr val="F0AB8C"/>
                </a:gs>
                <a:gs pos="100000">
                  <a:srgbClr val="F0AB8C">
                    <a:gamma/>
                    <a:tint val="54510"/>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dirty="0"/>
            </a:p>
          </p:txBody>
        </p:sp>
        <p:sp>
          <p:nvSpPr>
            <p:cNvPr id="58" name="AutoShape 139"/>
            <p:cNvSpPr>
              <a:spLocks noChangeArrowheads="1"/>
            </p:cNvSpPr>
            <p:nvPr/>
          </p:nvSpPr>
          <p:spPr bwMode="gray">
            <a:xfrm>
              <a:off x="1229" y="1815"/>
              <a:ext cx="3312" cy="83"/>
            </a:xfrm>
            <a:prstGeom prst="roundRect">
              <a:avLst>
                <a:gd name="adj" fmla="val 50000"/>
              </a:avLst>
            </a:prstGeom>
            <a:gradFill rotWithShape="1">
              <a:gsLst>
                <a:gs pos="0">
                  <a:srgbClr val="F17943">
                    <a:gamma/>
                    <a:tint val="33333"/>
                    <a:invGamma/>
                  </a:srgbClr>
                </a:gs>
                <a:gs pos="100000">
                  <a:srgbClr val="F17943"/>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dirty="0"/>
            </a:p>
          </p:txBody>
        </p:sp>
        <p:sp>
          <p:nvSpPr>
            <p:cNvPr id="59" name="Text Box 140"/>
            <p:cNvSpPr txBox="1">
              <a:spLocks noChangeArrowheads="1"/>
            </p:cNvSpPr>
            <p:nvPr/>
          </p:nvSpPr>
          <p:spPr bwMode="gray">
            <a:xfrm>
              <a:off x="1776" y="1846"/>
              <a:ext cx="201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ru-RU" sz="2000" b="1" dirty="0" smtClean="0">
                  <a:solidFill>
                    <a:srgbClr val="000000"/>
                  </a:solidFill>
                </a:rPr>
                <a:t>Пассажир</a:t>
              </a:r>
              <a:endParaRPr lang="en-US" sz="2000" b="1" dirty="0">
                <a:solidFill>
                  <a:srgbClr val="000000"/>
                </a:solidFill>
              </a:endParaRPr>
            </a:p>
          </p:txBody>
        </p:sp>
        <p:grpSp>
          <p:nvGrpSpPr>
            <p:cNvPr id="60" name="Group 141"/>
            <p:cNvGrpSpPr>
              <a:grpSpLocks/>
            </p:cNvGrpSpPr>
            <p:nvPr/>
          </p:nvGrpSpPr>
          <p:grpSpPr bwMode="auto">
            <a:xfrm>
              <a:off x="1440" y="1800"/>
              <a:ext cx="336" cy="333"/>
              <a:chOff x="1289" y="582"/>
              <a:chExt cx="668" cy="668"/>
            </a:xfrm>
          </p:grpSpPr>
          <p:sp>
            <p:nvSpPr>
              <p:cNvPr id="62" name="Oval 142"/>
              <p:cNvSpPr>
                <a:spLocks noChangeArrowheads="1"/>
              </p:cNvSpPr>
              <p:nvPr/>
            </p:nvSpPr>
            <p:spPr bwMode="gray">
              <a:xfrm>
                <a:off x="1289" y="582"/>
                <a:ext cx="668" cy="668"/>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ru-RU" dirty="0"/>
              </a:p>
            </p:txBody>
          </p:sp>
          <p:sp>
            <p:nvSpPr>
              <p:cNvPr id="63" name="Oval 143"/>
              <p:cNvSpPr>
                <a:spLocks noChangeArrowheads="1"/>
              </p:cNvSpPr>
              <p:nvPr/>
            </p:nvSpPr>
            <p:spPr bwMode="gray">
              <a:xfrm>
                <a:off x="1296" y="587"/>
                <a:ext cx="646" cy="647"/>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ru-RU" dirty="0"/>
              </a:p>
            </p:txBody>
          </p:sp>
          <p:sp>
            <p:nvSpPr>
              <p:cNvPr id="64" name="Oval 144"/>
              <p:cNvSpPr>
                <a:spLocks noChangeArrowheads="1"/>
              </p:cNvSpPr>
              <p:nvPr/>
            </p:nvSpPr>
            <p:spPr bwMode="gray">
              <a:xfrm>
                <a:off x="1304" y="591"/>
                <a:ext cx="631" cy="63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ru-RU" dirty="0"/>
              </a:p>
            </p:txBody>
          </p:sp>
          <p:sp>
            <p:nvSpPr>
              <p:cNvPr id="65" name="Oval 145"/>
              <p:cNvSpPr>
                <a:spLocks noChangeArrowheads="1"/>
              </p:cNvSpPr>
              <p:nvPr/>
            </p:nvSpPr>
            <p:spPr bwMode="gray">
              <a:xfrm>
                <a:off x="1311" y="597"/>
                <a:ext cx="600" cy="589"/>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ru-RU" dirty="0"/>
              </a:p>
            </p:txBody>
          </p:sp>
          <p:sp>
            <p:nvSpPr>
              <p:cNvPr id="66" name="Oval 146"/>
              <p:cNvSpPr>
                <a:spLocks noChangeArrowheads="1"/>
              </p:cNvSpPr>
              <p:nvPr/>
            </p:nvSpPr>
            <p:spPr bwMode="gray">
              <a:xfrm>
                <a:off x="1346" y="613"/>
                <a:ext cx="533" cy="479"/>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ru-RU" dirty="0"/>
              </a:p>
            </p:txBody>
          </p:sp>
        </p:grpSp>
        <p:sp>
          <p:nvSpPr>
            <p:cNvPr id="61" name="Text Box 147"/>
            <p:cNvSpPr txBox="1">
              <a:spLocks noChangeArrowheads="1"/>
            </p:cNvSpPr>
            <p:nvPr/>
          </p:nvSpPr>
          <p:spPr bwMode="gray">
            <a:xfrm>
              <a:off x="1488" y="1808"/>
              <a:ext cx="24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dirty="0">
                  <a:solidFill>
                    <a:srgbClr val="000000"/>
                  </a:solidFill>
                </a:rPr>
                <a:t>2</a:t>
              </a:r>
            </a:p>
          </p:txBody>
        </p:sp>
      </p:grpSp>
      <p:grpSp>
        <p:nvGrpSpPr>
          <p:cNvPr id="72" name="Group 168"/>
          <p:cNvGrpSpPr>
            <a:grpSpLocks/>
          </p:cNvGrpSpPr>
          <p:nvPr/>
        </p:nvGrpSpPr>
        <p:grpSpPr bwMode="auto">
          <a:xfrm>
            <a:off x="1932296" y="2065360"/>
            <a:ext cx="5334000" cy="528638"/>
            <a:chOff x="1200" y="1344"/>
            <a:chExt cx="3360" cy="333"/>
          </a:xfrm>
        </p:grpSpPr>
        <p:sp>
          <p:nvSpPr>
            <p:cNvPr id="73" name="AutoShape 113"/>
            <p:cNvSpPr>
              <a:spLocks noChangeArrowheads="1"/>
            </p:cNvSpPr>
            <p:nvPr/>
          </p:nvSpPr>
          <p:spPr bwMode="gray">
            <a:xfrm>
              <a:off x="1200" y="1352"/>
              <a:ext cx="3360" cy="323"/>
            </a:xfrm>
            <a:prstGeom prst="roundRect">
              <a:avLst>
                <a:gd name="adj" fmla="val 16667"/>
              </a:avLst>
            </a:prstGeom>
            <a:gradFill rotWithShape="1">
              <a:gsLst>
                <a:gs pos="0">
                  <a:srgbClr val="F2DE78"/>
                </a:gs>
                <a:gs pos="100000">
                  <a:srgbClr val="F2DE78">
                    <a:gamma/>
                    <a:tint val="39216"/>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dirty="0"/>
            </a:p>
          </p:txBody>
        </p:sp>
        <p:sp>
          <p:nvSpPr>
            <p:cNvPr id="74" name="AutoShape 114"/>
            <p:cNvSpPr>
              <a:spLocks noChangeArrowheads="1"/>
            </p:cNvSpPr>
            <p:nvPr/>
          </p:nvSpPr>
          <p:spPr bwMode="gray">
            <a:xfrm>
              <a:off x="1229" y="1589"/>
              <a:ext cx="3312" cy="83"/>
            </a:xfrm>
            <a:prstGeom prst="roundRect">
              <a:avLst>
                <a:gd name="adj" fmla="val 50000"/>
              </a:avLst>
            </a:prstGeom>
            <a:gradFill rotWithShape="1">
              <a:gsLst>
                <a:gs pos="0">
                  <a:srgbClr val="F8F6B4"/>
                </a:gs>
                <a:gs pos="100000">
                  <a:srgbClr val="F8F6B4">
                    <a:gamma/>
                    <a:tint val="27451"/>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dirty="0"/>
            </a:p>
          </p:txBody>
        </p:sp>
        <p:sp>
          <p:nvSpPr>
            <p:cNvPr id="75" name="AutoShape 115"/>
            <p:cNvSpPr>
              <a:spLocks noChangeArrowheads="1"/>
            </p:cNvSpPr>
            <p:nvPr/>
          </p:nvSpPr>
          <p:spPr bwMode="gray">
            <a:xfrm>
              <a:off x="1229" y="1359"/>
              <a:ext cx="3312" cy="83"/>
            </a:xfrm>
            <a:prstGeom prst="roundRect">
              <a:avLst>
                <a:gd name="adj" fmla="val 50000"/>
              </a:avLst>
            </a:prstGeom>
            <a:gradFill rotWithShape="1">
              <a:gsLst>
                <a:gs pos="0">
                  <a:srgbClr val="EDED85">
                    <a:gamma/>
                    <a:tint val="27451"/>
                    <a:invGamma/>
                  </a:srgbClr>
                </a:gs>
                <a:gs pos="100000">
                  <a:srgbClr val="EDED85"/>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dirty="0"/>
            </a:p>
          </p:txBody>
        </p:sp>
        <p:sp>
          <p:nvSpPr>
            <p:cNvPr id="76" name="Text Box 116"/>
            <p:cNvSpPr txBox="1">
              <a:spLocks noChangeArrowheads="1"/>
            </p:cNvSpPr>
            <p:nvPr/>
          </p:nvSpPr>
          <p:spPr bwMode="gray">
            <a:xfrm>
              <a:off x="1776" y="1390"/>
              <a:ext cx="201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ru-RU" sz="2000" b="1" dirty="0" smtClean="0">
                  <a:solidFill>
                    <a:srgbClr val="000000"/>
                  </a:solidFill>
                </a:rPr>
                <a:t>Водитель</a:t>
              </a:r>
              <a:endParaRPr lang="en-US" sz="2000" b="1" dirty="0">
                <a:solidFill>
                  <a:srgbClr val="000000"/>
                </a:solidFill>
              </a:endParaRPr>
            </a:p>
          </p:txBody>
        </p:sp>
        <p:grpSp>
          <p:nvGrpSpPr>
            <p:cNvPr id="77" name="Group 152"/>
            <p:cNvGrpSpPr>
              <a:grpSpLocks/>
            </p:cNvGrpSpPr>
            <p:nvPr/>
          </p:nvGrpSpPr>
          <p:grpSpPr bwMode="auto">
            <a:xfrm>
              <a:off x="1440" y="1344"/>
              <a:ext cx="336" cy="333"/>
              <a:chOff x="1289" y="582"/>
              <a:chExt cx="668" cy="668"/>
            </a:xfrm>
          </p:grpSpPr>
          <p:sp>
            <p:nvSpPr>
              <p:cNvPr id="86" name="Oval 153"/>
              <p:cNvSpPr>
                <a:spLocks noChangeArrowheads="1"/>
              </p:cNvSpPr>
              <p:nvPr/>
            </p:nvSpPr>
            <p:spPr bwMode="gray">
              <a:xfrm>
                <a:off x="1289" y="582"/>
                <a:ext cx="668" cy="668"/>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ru-RU" dirty="0"/>
              </a:p>
            </p:txBody>
          </p:sp>
          <p:sp>
            <p:nvSpPr>
              <p:cNvPr id="87" name="Oval 154"/>
              <p:cNvSpPr>
                <a:spLocks noChangeArrowheads="1"/>
              </p:cNvSpPr>
              <p:nvPr/>
            </p:nvSpPr>
            <p:spPr bwMode="gray">
              <a:xfrm>
                <a:off x="1296" y="587"/>
                <a:ext cx="646" cy="647"/>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ru-RU" dirty="0"/>
              </a:p>
            </p:txBody>
          </p:sp>
          <p:sp>
            <p:nvSpPr>
              <p:cNvPr id="88" name="Oval 155"/>
              <p:cNvSpPr>
                <a:spLocks noChangeArrowheads="1"/>
              </p:cNvSpPr>
              <p:nvPr/>
            </p:nvSpPr>
            <p:spPr bwMode="gray">
              <a:xfrm>
                <a:off x="1304" y="591"/>
                <a:ext cx="631" cy="63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ru-RU" dirty="0"/>
              </a:p>
            </p:txBody>
          </p:sp>
          <p:sp>
            <p:nvSpPr>
              <p:cNvPr id="89" name="Oval 156"/>
              <p:cNvSpPr>
                <a:spLocks noChangeArrowheads="1"/>
              </p:cNvSpPr>
              <p:nvPr/>
            </p:nvSpPr>
            <p:spPr bwMode="gray">
              <a:xfrm>
                <a:off x="1311" y="597"/>
                <a:ext cx="600" cy="589"/>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ru-RU" dirty="0"/>
              </a:p>
            </p:txBody>
          </p:sp>
          <p:sp>
            <p:nvSpPr>
              <p:cNvPr id="90" name="Oval 157"/>
              <p:cNvSpPr>
                <a:spLocks noChangeArrowheads="1"/>
              </p:cNvSpPr>
              <p:nvPr/>
            </p:nvSpPr>
            <p:spPr bwMode="gray">
              <a:xfrm>
                <a:off x="1346" y="613"/>
                <a:ext cx="533" cy="479"/>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ru-RU" dirty="0"/>
              </a:p>
            </p:txBody>
          </p:sp>
        </p:grpSp>
        <p:sp>
          <p:nvSpPr>
            <p:cNvPr id="78" name="Text Box 158"/>
            <p:cNvSpPr txBox="1">
              <a:spLocks noChangeArrowheads="1"/>
            </p:cNvSpPr>
            <p:nvPr/>
          </p:nvSpPr>
          <p:spPr bwMode="gray">
            <a:xfrm>
              <a:off x="1488" y="1352"/>
              <a:ext cx="24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dirty="0">
                  <a:solidFill>
                    <a:srgbClr val="000000"/>
                  </a:solidFill>
                </a:rPr>
                <a:t>1</a:t>
              </a:r>
            </a:p>
          </p:txBody>
        </p:sp>
        <p:grpSp>
          <p:nvGrpSpPr>
            <p:cNvPr id="79" name="Group 159"/>
            <p:cNvGrpSpPr>
              <a:grpSpLocks/>
            </p:cNvGrpSpPr>
            <p:nvPr/>
          </p:nvGrpSpPr>
          <p:grpSpPr bwMode="auto">
            <a:xfrm>
              <a:off x="1440" y="1344"/>
              <a:ext cx="336" cy="333"/>
              <a:chOff x="1289" y="582"/>
              <a:chExt cx="668" cy="668"/>
            </a:xfrm>
          </p:grpSpPr>
          <p:sp>
            <p:nvSpPr>
              <p:cNvPr id="81" name="Oval 160"/>
              <p:cNvSpPr>
                <a:spLocks noChangeArrowheads="1"/>
              </p:cNvSpPr>
              <p:nvPr/>
            </p:nvSpPr>
            <p:spPr bwMode="gray">
              <a:xfrm>
                <a:off x="1289" y="582"/>
                <a:ext cx="668" cy="668"/>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ru-RU" dirty="0"/>
              </a:p>
            </p:txBody>
          </p:sp>
          <p:sp>
            <p:nvSpPr>
              <p:cNvPr id="82" name="Oval 161"/>
              <p:cNvSpPr>
                <a:spLocks noChangeArrowheads="1"/>
              </p:cNvSpPr>
              <p:nvPr/>
            </p:nvSpPr>
            <p:spPr bwMode="gray">
              <a:xfrm>
                <a:off x="1296" y="587"/>
                <a:ext cx="646" cy="647"/>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ru-RU" dirty="0"/>
              </a:p>
            </p:txBody>
          </p:sp>
          <p:sp>
            <p:nvSpPr>
              <p:cNvPr id="83" name="Oval 162"/>
              <p:cNvSpPr>
                <a:spLocks noChangeArrowheads="1"/>
              </p:cNvSpPr>
              <p:nvPr/>
            </p:nvSpPr>
            <p:spPr bwMode="gray">
              <a:xfrm>
                <a:off x="1304" y="591"/>
                <a:ext cx="631" cy="63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ru-RU" dirty="0"/>
              </a:p>
            </p:txBody>
          </p:sp>
          <p:sp>
            <p:nvSpPr>
              <p:cNvPr id="84" name="Oval 163"/>
              <p:cNvSpPr>
                <a:spLocks noChangeArrowheads="1"/>
              </p:cNvSpPr>
              <p:nvPr/>
            </p:nvSpPr>
            <p:spPr bwMode="gray">
              <a:xfrm>
                <a:off x="1311" y="597"/>
                <a:ext cx="600" cy="589"/>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ru-RU" dirty="0"/>
              </a:p>
            </p:txBody>
          </p:sp>
          <p:sp>
            <p:nvSpPr>
              <p:cNvPr id="85" name="Oval 164"/>
              <p:cNvSpPr>
                <a:spLocks noChangeArrowheads="1"/>
              </p:cNvSpPr>
              <p:nvPr/>
            </p:nvSpPr>
            <p:spPr bwMode="gray">
              <a:xfrm>
                <a:off x="1346" y="613"/>
                <a:ext cx="533" cy="479"/>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ru-RU" dirty="0"/>
              </a:p>
            </p:txBody>
          </p:sp>
        </p:grpSp>
        <p:sp>
          <p:nvSpPr>
            <p:cNvPr id="80" name="Text Box 165"/>
            <p:cNvSpPr txBox="1">
              <a:spLocks noChangeArrowheads="1"/>
            </p:cNvSpPr>
            <p:nvPr/>
          </p:nvSpPr>
          <p:spPr bwMode="gray">
            <a:xfrm>
              <a:off x="1488" y="1352"/>
              <a:ext cx="24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dirty="0">
                  <a:solidFill>
                    <a:srgbClr val="000000"/>
                  </a:solidFill>
                </a:rPr>
                <a:t>1</a:t>
              </a:r>
            </a:p>
          </p:txBody>
        </p:sp>
      </p:grpSp>
      <p:grpSp>
        <p:nvGrpSpPr>
          <p:cNvPr id="91" name="Group 174"/>
          <p:cNvGrpSpPr>
            <a:grpSpLocks/>
          </p:cNvGrpSpPr>
          <p:nvPr/>
        </p:nvGrpSpPr>
        <p:grpSpPr bwMode="auto">
          <a:xfrm>
            <a:off x="1946584" y="3551260"/>
            <a:ext cx="5334000" cy="528638"/>
            <a:chOff x="1209" y="2280"/>
            <a:chExt cx="3360" cy="333"/>
          </a:xfrm>
        </p:grpSpPr>
        <p:sp>
          <p:nvSpPr>
            <p:cNvPr id="92" name="AutoShape 94"/>
            <p:cNvSpPr>
              <a:spLocks noChangeArrowheads="1"/>
            </p:cNvSpPr>
            <p:nvPr/>
          </p:nvSpPr>
          <p:spPr bwMode="gray">
            <a:xfrm>
              <a:off x="1209" y="2280"/>
              <a:ext cx="3360" cy="323"/>
            </a:xfrm>
            <a:prstGeom prst="roundRect">
              <a:avLst>
                <a:gd name="adj" fmla="val 16667"/>
              </a:avLst>
            </a:prstGeom>
            <a:gradFill rotWithShape="1">
              <a:gsLst>
                <a:gs pos="0">
                  <a:srgbClr val="48BE67"/>
                </a:gs>
                <a:gs pos="100000">
                  <a:srgbClr val="48BE67">
                    <a:gamma/>
                    <a:tint val="36471"/>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dirty="0"/>
            </a:p>
          </p:txBody>
        </p:sp>
        <p:sp>
          <p:nvSpPr>
            <p:cNvPr id="93" name="AutoShape 95"/>
            <p:cNvSpPr>
              <a:spLocks noChangeArrowheads="1"/>
            </p:cNvSpPr>
            <p:nvPr/>
          </p:nvSpPr>
          <p:spPr bwMode="gray">
            <a:xfrm>
              <a:off x="1238" y="2517"/>
              <a:ext cx="3312" cy="83"/>
            </a:xfrm>
            <a:prstGeom prst="roundRect">
              <a:avLst>
                <a:gd name="adj" fmla="val 50000"/>
              </a:avLst>
            </a:prstGeom>
            <a:gradFill rotWithShape="1">
              <a:gsLst>
                <a:gs pos="0">
                  <a:srgbClr val="9FE9AA"/>
                </a:gs>
                <a:gs pos="100000">
                  <a:srgbClr val="9FE9AA">
                    <a:gamma/>
                    <a:tint val="42353"/>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dirty="0"/>
            </a:p>
          </p:txBody>
        </p:sp>
        <p:sp>
          <p:nvSpPr>
            <p:cNvPr id="94" name="AutoShape 96"/>
            <p:cNvSpPr>
              <a:spLocks noChangeArrowheads="1"/>
            </p:cNvSpPr>
            <p:nvPr/>
          </p:nvSpPr>
          <p:spPr bwMode="gray">
            <a:xfrm>
              <a:off x="1238" y="2287"/>
              <a:ext cx="3312" cy="83"/>
            </a:xfrm>
            <a:prstGeom prst="roundRect">
              <a:avLst>
                <a:gd name="adj" fmla="val 50000"/>
              </a:avLst>
            </a:prstGeom>
            <a:gradFill rotWithShape="1">
              <a:gsLst>
                <a:gs pos="0">
                  <a:srgbClr val="4DC976">
                    <a:gamma/>
                    <a:tint val="33333"/>
                    <a:invGamma/>
                  </a:srgbClr>
                </a:gs>
                <a:gs pos="100000">
                  <a:srgbClr val="4DC976"/>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dirty="0"/>
            </a:p>
          </p:txBody>
        </p:sp>
        <p:sp>
          <p:nvSpPr>
            <p:cNvPr id="95" name="Text Box 97"/>
            <p:cNvSpPr txBox="1">
              <a:spLocks noChangeArrowheads="1"/>
            </p:cNvSpPr>
            <p:nvPr/>
          </p:nvSpPr>
          <p:spPr bwMode="gray">
            <a:xfrm>
              <a:off x="1785" y="2318"/>
              <a:ext cx="201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ru-RU" sz="2000" b="1" dirty="0" smtClean="0">
                  <a:solidFill>
                    <a:srgbClr val="000000"/>
                  </a:solidFill>
                </a:rPr>
                <a:t>Пешеход</a:t>
              </a:r>
              <a:endParaRPr lang="en-US" sz="2000" b="1" dirty="0">
                <a:solidFill>
                  <a:srgbClr val="000000"/>
                </a:solidFill>
              </a:endParaRPr>
            </a:p>
          </p:txBody>
        </p:sp>
        <p:grpSp>
          <p:nvGrpSpPr>
            <p:cNvPr id="96" name="Group 98"/>
            <p:cNvGrpSpPr>
              <a:grpSpLocks/>
            </p:cNvGrpSpPr>
            <p:nvPr/>
          </p:nvGrpSpPr>
          <p:grpSpPr bwMode="auto">
            <a:xfrm>
              <a:off x="1449" y="2280"/>
              <a:ext cx="336" cy="333"/>
              <a:chOff x="1289" y="582"/>
              <a:chExt cx="668" cy="668"/>
            </a:xfrm>
          </p:grpSpPr>
          <p:sp>
            <p:nvSpPr>
              <p:cNvPr id="98" name="Oval 99"/>
              <p:cNvSpPr>
                <a:spLocks noChangeArrowheads="1"/>
              </p:cNvSpPr>
              <p:nvPr/>
            </p:nvSpPr>
            <p:spPr bwMode="gray">
              <a:xfrm>
                <a:off x="1289" y="582"/>
                <a:ext cx="668" cy="668"/>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ru-RU" dirty="0"/>
              </a:p>
            </p:txBody>
          </p:sp>
          <p:sp>
            <p:nvSpPr>
              <p:cNvPr id="99" name="Oval 100"/>
              <p:cNvSpPr>
                <a:spLocks noChangeArrowheads="1"/>
              </p:cNvSpPr>
              <p:nvPr/>
            </p:nvSpPr>
            <p:spPr bwMode="gray">
              <a:xfrm>
                <a:off x="1296" y="587"/>
                <a:ext cx="646" cy="647"/>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ru-RU" dirty="0"/>
              </a:p>
            </p:txBody>
          </p:sp>
          <p:sp>
            <p:nvSpPr>
              <p:cNvPr id="100" name="Oval 101"/>
              <p:cNvSpPr>
                <a:spLocks noChangeArrowheads="1"/>
              </p:cNvSpPr>
              <p:nvPr/>
            </p:nvSpPr>
            <p:spPr bwMode="gray">
              <a:xfrm>
                <a:off x="1304" y="591"/>
                <a:ext cx="631" cy="63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ru-RU" dirty="0"/>
              </a:p>
            </p:txBody>
          </p:sp>
          <p:sp>
            <p:nvSpPr>
              <p:cNvPr id="101" name="Oval 102"/>
              <p:cNvSpPr>
                <a:spLocks noChangeArrowheads="1"/>
              </p:cNvSpPr>
              <p:nvPr/>
            </p:nvSpPr>
            <p:spPr bwMode="gray">
              <a:xfrm>
                <a:off x="1311" y="597"/>
                <a:ext cx="600" cy="589"/>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ru-RU" dirty="0"/>
              </a:p>
            </p:txBody>
          </p:sp>
          <p:sp>
            <p:nvSpPr>
              <p:cNvPr id="102" name="Oval 103"/>
              <p:cNvSpPr>
                <a:spLocks noChangeArrowheads="1"/>
              </p:cNvSpPr>
              <p:nvPr/>
            </p:nvSpPr>
            <p:spPr bwMode="gray">
              <a:xfrm>
                <a:off x="1346" y="613"/>
                <a:ext cx="533" cy="479"/>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ru-RU" dirty="0"/>
              </a:p>
            </p:txBody>
          </p:sp>
        </p:grpSp>
        <p:sp>
          <p:nvSpPr>
            <p:cNvPr id="97" name="Text Box 104"/>
            <p:cNvSpPr txBox="1">
              <a:spLocks noChangeArrowheads="1"/>
            </p:cNvSpPr>
            <p:nvPr/>
          </p:nvSpPr>
          <p:spPr bwMode="gray">
            <a:xfrm>
              <a:off x="1497" y="2288"/>
              <a:ext cx="24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dirty="0">
                  <a:solidFill>
                    <a:srgbClr val="000000"/>
                  </a:solidFill>
                </a:rPr>
                <a:t>3</a:t>
              </a:r>
            </a:p>
          </p:txBody>
        </p:sp>
      </p:grpSp>
      <p:sp>
        <p:nvSpPr>
          <p:cNvPr id="104" name="Скругленный прямоугольник 103"/>
          <p:cNvSpPr/>
          <p:nvPr/>
        </p:nvSpPr>
        <p:spPr>
          <a:xfrm>
            <a:off x="2000539" y="5164262"/>
            <a:ext cx="5066523" cy="125030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Правильно, правила дорожного движения должны соблюдать все участники дорожного движения</a:t>
            </a:r>
          </a:p>
          <a:p>
            <a:pPr algn="ctr"/>
            <a:endParaRPr lang="ru-RU" dirty="0"/>
          </a:p>
        </p:txBody>
      </p:sp>
    </p:spTree>
    <p:extLst>
      <p:ext uri="{BB962C8B-B14F-4D97-AF65-F5344CB8AC3E}">
        <p14:creationId xmlns:p14="http://schemas.microsoft.com/office/powerpoint/2010/main" val="781786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500" fill="hold"/>
                                        <p:tgtEl>
                                          <p:spTgt spid="72"/>
                                        </p:tgtEl>
                                        <p:attrNameLst>
                                          <p:attrName>ppt_x</p:attrName>
                                        </p:attrNameLst>
                                      </p:cBhvr>
                                      <p:tavLst>
                                        <p:tav tm="0">
                                          <p:val>
                                            <p:strVal val="#ppt_x"/>
                                          </p:val>
                                        </p:tav>
                                        <p:tav tm="100000">
                                          <p:val>
                                            <p:strVal val="#ppt_x"/>
                                          </p:val>
                                        </p:tav>
                                      </p:tavLst>
                                    </p:anim>
                                    <p:anim calcmode="lin" valueType="num">
                                      <p:cBhvr additive="base">
                                        <p:cTn id="8" dur="500" fill="hold"/>
                                        <p:tgtEl>
                                          <p:spTgt spid="7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3"/>
                                        </p:tgtEl>
                                        <p:attrNameLst>
                                          <p:attrName>style.visibility</p:attrName>
                                        </p:attrNameLst>
                                      </p:cBhvr>
                                      <p:to>
                                        <p:strVal val="visible"/>
                                      </p:to>
                                    </p:set>
                                    <p:anim calcmode="lin" valueType="num">
                                      <p:cBhvr additive="base">
                                        <p:cTn id="13" dur="500" fill="hold"/>
                                        <p:tgtEl>
                                          <p:spTgt spid="53"/>
                                        </p:tgtEl>
                                        <p:attrNameLst>
                                          <p:attrName>ppt_x</p:attrName>
                                        </p:attrNameLst>
                                      </p:cBhvr>
                                      <p:tavLst>
                                        <p:tav tm="0">
                                          <p:val>
                                            <p:strVal val="#ppt_x"/>
                                          </p:val>
                                        </p:tav>
                                        <p:tav tm="100000">
                                          <p:val>
                                            <p:strVal val="#ppt_x"/>
                                          </p:val>
                                        </p:tav>
                                      </p:tavLst>
                                    </p:anim>
                                    <p:anim calcmode="lin" valueType="num">
                                      <p:cBhvr additive="base">
                                        <p:cTn id="14"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1"/>
                                        </p:tgtEl>
                                        <p:attrNameLst>
                                          <p:attrName>style.visibility</p:attrName>
                                        </p:attrNameLst>
                                      </p:cBhvr>
                                      <p:to>
                                        <p:strVal val="visible"/>
                                      </p:to>
                                    </p:set>
                                    <p:anim calcmode="lin" valueType="num">
                                      <p:cBhvr additive="base">
                                        <p:cTn id="19" dur="500" fill="hold"/>
                                        <p:tgtEl>
                                          <p:spTgt spid="91"/>
                                        </p:tgtEl>
                                        <p:attrNameLst>
                                          <p:attrName>ppt_x</p:attrName>
                                        </p:attrNameLst>
                                      </p:cBhvr>
                                      <p:tavLst>
                                        <p:tav tm="0">
                                          <p:val>
                                            <p:strVal val="#ppt_x"/>
                                          </p:val>
                                        </p:tav>
                                        <p:tav tm="100000">
                                          <p:val>
                                            <p:strVal val="#ppt_x"/>
                                          </p:val>
                                        </p:tav>
                                      </p:tavLst>
                                    </p:anim>
                                    <p:anim calcmode="lin" valueType="num">
                                      <p:cBhvr additive="base">
                                        <p:cTn id="20"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additive="base">
                                        <p:cTn id="25" dur="500" fill="hold"/>
                                        <p:tgtEl>
                                          <p:spTgt spid="29"/>
                                        </p:tgtEl>
                                        <p:attrNameLst>
                                          <p:attrName>ppt_x</p:attrName>
                                        </p:attrNameLst>
                                      </p:cBhvr>
                                      <p:tavLst>
                                        <p:tav tm="0">
                                          <p:val>
                                            <p:strVal val="#ppt_x"/>
                                          </p:val>
                                        </p:tav>
                                        <p:tav tm="100000">
                                          <p:val>
                                            <p:strVal val="#ppt_x"/>
                                          </p:val>
                                        </p:tav>
                                      </p:tavLst>
                                    </p:anim>
                                    <p:anim calcmode="lin" valueType="num">
                                      <p:cBhvr additive="base">
                                        <p:cTn id="26" dur="500" fill="hold"/>
                                        <p:tgtEl>
                                          <p:spTgt spid="29"/>
                                        </p:tgtEl>
                                        <p:attrNameLst>
                                          <p:attrName>ppt_y</p:attrName>
                                        </p:attrNameLst>
                                      </p:cBhvr>
                                      <p:tavLst>
                                        <p:tav tm="0">
                                          <p:val>
                                            <p:strVal val="1+#ppt_h/2"/>
                                          </p:val>
                                        </p:tav>
                                        <p:tav tm="100000">
                                          <p:val>
                                            <p:strVal val="#ppt_y"/>
                                          </p:val>
                                        </p:tav>
                                      </p:tavLst>
                                    </p:anim>
                                  </p:childTnLst>
                                </p:cTn>
                              </p:par>
                            </p:childTnLst>
                          </p:cTn>
                        </p:par>
                        <p:par>
                          <p:cTn id="27" fill="hold">
                            <p:stCondLst>
                              <p:cond delay="500"/>
                            </p:stCondLst>
                            <p:childTnLst>
                              <p:par>
                                <p:cTn id="28" presetID="1" presetClass="entr" presetSubtype="0" fill="hold" grpId="0" nodeType="afterEffect">
                                  <p:stCondLst>
                                    <p:cond delay="0"/>
                                  </p:stCondLst>
                                  <p:childTnLst>
                                    <p:set>
                                      <p:cBhvr>
                                        <p:cTn id="29" dur="1" fill="hold">
                                          <p:stCondLst>
                                            <p:cond delay="0"/>
                                          </p:stCondLst>
                                        </p:cTn>
                                        <p:tgtEl>
                                          <p:spTgt spid="1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685800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6" name="Заголовок 1"/>
          <p:cNvSpPr>
            <a:spLocks noGrp="1"/>
          </p:cNvSpPr>
          <p:nvPr>
            <p:ph type="title"/>
          </p:nvPr>
        </p:nvSpPr>
        <p:spPr>
          <a:xfrm>
            <a:off x="211756" y="203760"/>
            <a:ext cx="8690197" cy="1211154"/>
          </a:xfrm>
        </p:spPr>
        <p:txBody>
          <a:bodyPr>
            <a:noAutofit/>
          </a:bodyPr>
          <a:lstStyle/>
          <a:p>
            <a:pPr algn="ctr"/>
            <a:r>
              <a:rPr lang="ru-RU" sz="4400" b="1" dirty="0" smtClean="0">
                <a:solidFill>
                  <a:srgbClr val="002060"/>
                </a:solidFill>
              </a:rPr>
              <a:t>В чем опасность автомобиля?</a:t>
            </a:r>
            <a:endParaRPr lang="ru-RU" sz="4400" b="1" dirty="0">
              <a:solidFill>
                <a:srgbClr val="002060"/>
              </a:solidFill>
            </a:endParaRPr>
          </a:p>
        </p:txBody>
      </p:sp>
      <p:pic>
        <p:nvPicPr>
          <p:cNvPr id="17" name="Содержимое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29131" b="6125"/>
          <a:stretch/>
        </p:blipFill>
        <p:spPr>
          <a:xfrm>
            <a:off x="973346" y="1059413"/>
            <a:ext cx="7230845" cy="3483711"/>
          </a:xfrm>
          <a:prstGeom prst="rect">
            <a:avLst/>
          </a:prstGeom>
        </p:spPr>
      </p:pic>
      <p:pic>
        <p:nvPicPr>
          <p:cNvPr id="18" name="Рисунок 17" descr="Cars_logo3.png"/>
          <p:cNvPicPr>
            <a:picLocks noChangeAspect="1"/>
          </p:cNvPicPr>
          <p:nvPr/>
        </p:nvPicPr>
        <p:blipFill>
          <a:blip r:embed="rId3" cstate="print"/>
          <a:stretch>
            <a:fillRect/>
          </a:stretch>
        </p:blipFill>
        <p:spPr>
          <a:xfrm>
            <a:off x="637520" y="4026254"/>
            <a:ext cx="8253969" cy="2831746"/>
          </a:xfrm>
          <a:prstGeom prst="rect">
            <a:avLst/>
          </a:prstGeom>
        </p:spPr>
      </p:pic>
      <p:sp>
        <p:nvSpPr>
          <p:cNvPr id="19" name="TextBox 18"/>
          <p:cNvSpPr txBox="1"/>
          <p:nvPr/>
        </p:nvSpPr>
        <p:spPr>
          <a:xfrm>
            <a:off x="4061861" y="1828801"/>
            <a:ext cx="1203157" cy="369332"/>
          </a:xfrm>
          <a:prstGeom prst="rect">
            <a:avLst/>
          </a:prstGeom>
          <a:noFill/>
        </p:spPr>
        <p:txBody>
          <a:bodyPr wrap="square" rtlCol="0">
            <a:spAutoFit/>
          </a:bodyPr>
          <a:lstStyle/>
          <a:p>
            <a:pPr algn="ctr"/>
            <a:r>
              <a:rPr lang="ru-RU" b="1" dirty="0" smtClean="0">
                <a:solidFill>
                  <a:schemeClr val="bg1"/>
                </a:solidFill>
              </a:rPr>
              <a:t>скорость</a:t>
            </a:r>
            <a:endParaRPr lang="ru-RU" b="1" dirty="0">
              <a:solidFill>
                <a:schemeClr val="bg1"/>
              </a:solidFill>
            </a:endParaRPr>
          </a:p>
        </p:txBody>
      </p:sp>
      <p:sp>
        <p:nvSpPr>
          <p:cNvPr id="20" name="TextBox 19"/>
          <p:cNvSpPr txBox="1"/>
          <p:nvPr/>
        </p:nvSpPr>
        <p:spPr>
          <a:xfrm>
            <a:off x="2321860" y="2563907"/>
            <a:ext cx="1056608" cy="507831"/>
          </a:xfrm>
          <a:prstGeom prst="rect">
            <a:avLst/>
          </a:prstGeom>
          <a:noFill/>
        </p:spPr>
        <p:txBody>
          <a:bodyPr wrap="square" rtlCol="0">
            <a:spAutoFit/>
          </a:bodyPr>
          <a:lstStyle/>
          <a:p>
            <a:pPr algn="ctr"/>
            <a:r>
              <a:rPr lang="ru-RU" sz="900" b="1" dirty="0" smtClean="0">
                <a:solidFill>
                  <a:schemeClr val="bg1"/>
                </a:solidFill>
              </a:rPr>
              <a:t>Невозможность быстро остановиться</a:t>
            </a:r>
            <a:endParaRPr lang="ru-RU" sz="900" b="1" dirty="0">
              <a:solidFill>
                <a:schemeClr val="bg1"/>
              </a:solidFill>
            </a:endParaRPr>
          </a:p>
        </p:txBody>
      </p:sp>
      <p:sp>
        <p:nvSpPr>
          <p:cNvPr id="21" name="TextBox 20"/>
          <p:cNvSpPr txBox="1"/>
          <p:nvPr/>
        </p:nvSpPr>
        <p:spPr>
          <a:xfrm>
            <a:off x="5764306" y="2581835"/>
            <a:ext cx="1228165" cy="400110"/>
          </a:xfrm>
          <a:prstGeom prst="rect">
            <a:avLst/>
          </a:prstGeom>
          <a:noFill/>
        </p:spPr>
        <p:txBody>
          <a:bodyPr wrap="square" rtlCol="0">
            <a:spAutoFit/>
          </a:bodyPr>
          <a:lstStyle/>
          <a:p>
            <a:pPr algn="ctr"/>
            <a:r>
              <a:rPr lang="ru-RU" sz="1000" dirty="0" smtClean="0">
                <a:solidFill>
                  <a:schemeClr val="bg1"/>
                </a:solidFill>
              </a:rPr>
              <a:t>Невнимательность водителя</a:t>
            </a:r>
            <a:endParaRPr lang="ru-RU" sz="1000" dirty="0">
              <a:solidFill>
                <a:schemeClr val="bg1"/>
              </a:solidFill>
            </a:endParaRPr>
          </a:p>
        </p:txBody>
      </p:sp>
      <p:sp>
        <p:nvSpPr>
          <p:cNvPr id="9" name="TextBox 8"/>
          <p:cNvSpPr txBox="1"/>
          <p:nvPr/>
        </p:nvSpPr>
        <p:spPr>
          <a:xfrm>
            <a:off x="1667436" y="3702424"/>
            <a:ext cx="762000" cy="400110"/>
          </a:xfrm>
          <a:prstGeom prst="rect">
            <a:avLst/>
          </a:prstGeom>
          <a:noFill/>
        </p:spPr>
        <p:txBody>
          <a:bodyPr wrap="square" rtlCol="0">
            <a:spAutoFit/>
          </a:bodyPr>
          <a:lstStyle/>
          <a:p>
            <a:pPr algn="ctr"/>
            <a:r>
              <a:rPr lang="ru-RU" sz="1000" b="1" dirty="0" smtClean="0">
                <a:solidFill>
                  <a:schemeClr val="bg1"/>
                </a:solidFill>
              </a:rPr>
              <a:t>Большой вес</a:t>
            </a:r>
            <a:endParaRPr lang="ru-RU" sz="1000" b="1" dirty="0">
              <a:solidFill>
                <a:schemeClr val="bg1"/>
              </a:solidFill>
            </a:endParaRPr>
          </a:p>
        </p:txBody>
      </p:sp>
      <p:sp>
        <p:nvSpPr>
          <p:cNvPr id="10" name="TextBox 9"/>
          <p:cNvSpPr txBox="1"/>
          <p:nvPr/>
        </p:nvSpPr>
        <p:spPr>
          <a:xfrm>
            <a:off x="6651812" y="3610137"/>
            <a:ext cx="995083" cy="553998"/>
          </a:xfrm>
          <a:prstGeom prst="rect">
            <a:avLst/>
          </a:prstGeom>
          <a:noFill/>
        </p:spPr>
        <p:txBody>
          <a:bodyPr wrap="square" rtlCol="0" anchor="ctr">
            <a:spAutoFit/>
          </a:bodyPr>
          <a:lstStyle/>
          <a:p>
            <a:pPr algn="ctr"/>
            <a:r>
              <a:rPr lang="ru-RU" sz="1000" b="1" dirty="0" smtClean="0">
                <a:solidFill>
                  <a:schemeClr val="bg1"/>
                </a:solidFill>
              </a:rPr>
              <a:t>Большие размеры машины</a:t>
            </a:r>
            <a:endParaRPr lang="ru-RU" sz="1000" b="1" dirty="0">
              <a:solidFill>
                <a:schemeClr val="bg1"/>
              </a:solidFill>
            </a:endParaRPr>
          </a:p>
        </p:txBody>
      </p:sp>
    </p:spTree>
    <p:extLst>
      <p:ext uri="{BB962C8B-B14F-4D97-AF65-F5344CB8AC3E}">
        <p14:creationId xmlns:p14="http://schemas.microsoft.com/office/powerpoint/2010/main" val="3969470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a:bodyPr>
          <a:lstStyle/>
          <a:p>
            <a:pPr algn="ctr">
              <a:buNone/>
            </a:pPr>
            <a:r>
              <a:rPr lang="ru-RU" sz="2800" dirty="0" smtClean="0"/>
              <a:t>Водитель не способен на 100 % контролировать движение автомобиля. Он, как любой человек, может отвлечься, либо не суметь быстро отреагировать на неожиданную ситуацию на дороге. Так, например, добиться немедленной остановки в случае экстренного торможения, если кто-то внезапно выбежал на дорогу, начал перебегать дорогу на красный свет или в неположенном месте.</a:t>
            </a:r>
          </a:p>
          <a:p>
            <a:pPr algn="ctr">
              <a:buNone/>
            </a:pPr>
            <a:endParaRPr lang="ru-RU" sz="2800" dirty="0" smtClean="0"/>
          </a:p>
          <a:p>
            <a:pPr algn="ctr">
              <a:buNone/>
            </a:pPr>
            <a:r>
              <a:rPr lang="ru-RU" sz="2800" dirty="0" smtClean="0"/>
              <a:t> Поэтому относиться к автомобилям нужно с особенной осторожностью.</a:t>
            </a:r>
          </a:p>
          <a:p>
            <a:pPr algn="ctr"/>
            <a:endParaRPr lang="ru-RU" sz="28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62452" y="203760"/>
            <a:ext cx="6139502" cy="1127498"/>
          </a:xfrm>
        </p:spPr>
        <p:txBody>
          <a:bodyPr/>
          <a:lstStyle/>
          <a:p>
            <a:r>
              <a:rPr lang="ru-RU" b="1" dirty="0" smtClean="0">
                <a:solidFill>
                  <a:srgbClr val="0070C0"/>
                </a:solidFill>
              </a:rPr>
              <a:t>О чем важно помнить пешеходу?</a:t>
            </a:r>
            <a:endParaRPr lang="ru-RU" b="1" dirty="0">
              <a:solidFill>
                <a:srgbClr val="0070C0"/>
              </a:solidFill>
            </a:endParaRPr>
          </a:p>
        </p:txBody>
      </p:sp>
      <p:sp>
        <p:nvSpPr>
          <p:cNvPr id="3" name="Содержимое 2"/>
          <p:cNvSpPr>
            <a:spLocks noGrp="1"/>
          </p:cNvSpPr>
          <p:nvPr>
            <p:ph idx="1"/>
          </p:nvPr>
        </p:nvSpPr>
        <p:spPr>
          <a:xfrm>
            <a:off x="693019" y="1771048"/>
            <a:ext cx="8208934" cy="4374257"/>
          </a:xfrm>
        </p:spPr>
        <p:txBody>
          <a:bodyPr/>
          <a:lstStyle/>
          <a:p>
            <a:r>
              <a:rPr lang="ru-RU" sz="2800" dirty="0" smtClean="0">
                <a:solidFill>
                  <a:schemeClr val="accent5">
                    <a:lumMod val="40000"/>
                    <a:lumOff val="60000"/>
                  </a:schemeClr>
                </a:solidFill>
              </a:rPr>
              <a:t>Может двигаться по тротуару, пешеходным дорожкам,  обочине дороги</a:t>
            </a:r>
          </a:p>
          <a:p>
            <a:r>
              <a:rPr lang="ru-RU" sz="2800" dirty="0" smtClean="0">
                <a:solidFill>
                  <a:schemeClr val="accent5">
                    <a:lumMod val="40000"/>
                    <a:lumOff val="60000"/>
                  </a:schemeClr>
                </a:solidFill>
              </a:rPr>
              <a:t>При движении по обочине пешеход должен идти навстречу движению транспортным средств</a:t>
            </a:r>
          </a:p>
          <a:p>
            <a:r>
              <a:rPr lang="ru-RU" sz="2800" dirty="0" smtClean="0">
                <a:solidFill>
                  <a:schemeClr val="accent5">
                    <a:lumMod val="40000"/>
                    <a:lumOff val="60000"/>
                  </a:schemeClr>
                </a:solidFill>
              </a:rPr>
              <a:t>В темное время суток иметь светоотражатели</a:t>
            </a:r>
          </a:p>
          <a:p>
            <a:r>
              <a:rPr lang="ru-RU" sz="2800" dirty="0" smtClean="0">
                <a:solidFill>
                  <a:schemeClr val="accent5">
                    <a:lumMod val="40000"/>
                    <a:lumOff val="60000"/>
                  </a:schemeClr>
                </a:solidFill>
              </a:rPr>
              <a:t>Переходить дорогу только по наземным пешеходным переходам на зеленый сигнал светофора,  либо пользоваться подземным пешеходным переходом</a:t>
            </a:r>
          </a:p>
          <a:p>
            <a:endParaRPr lang="ru-RU" dirty="0">
              <a:solidFill>
                <a:schemeClr val="accent5">
                  <a:lumMod val="40000"/>
                  <a:lumOff val="60000"/>
                </a:schemeClr>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97204" y="203760"/>
            <a:ext cx="6004749" cy="1127498"/>
          </a:xfrm>
        </p:spPr>
        <p:txBody>
          <a:bodyPr/>
          <a:lstStyle/>
          <a:p>
            <a:endParaRPr lang="ru-RU" dirty="0"/>
          </a:p>
        </p:txBody>
      </p:sp>
      <p:pic>
        <p:nvPicPr>
          <p:cNvPr id="4" name="Содержимое 3" descr="плакат-13-Правила-дорожного-движения-цвета-светофора.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339</TotalTime>
  <Words>635</Words>
  <Application>Microsoft Office PowerPoint</Application>
  <PresentationFormat>Экран (4:3)</PresentationFormat>
  <Paragraphs>77</Paragraphs>
  <Slides>16</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16</vt:i4>
      </vt:variant>
    </vt:vector>
  </HeadingPairs>
  <TitlesOfParts>
    <vt:vector size="21" baseType="lpstr">
      <vt:lpstr>Arial</vt:lpstr>
      <vt:lpstr>Arial Black</vt:lpstr>
      <vt:lpstr>Calibri</vt:lpstr>
      <vt:lpstr>Calibri Light</vt:lpstr>
      <vt:lpstr>Тема Office</vt:lpstr>
      <vt:lpstr>Прокуратура Калининского района  Санкт-Петербурга разъясняет</vt:lpstr>
      <vt:lpstr>Презентация PowerPoint</vt:lpstr>
      <vt:lpstr>Безопасное дорожное движение</vt:lpstr>
      <vt:lpstr>Презентация PowerPoint</vt:lpstr>
      <vt:lpstr>Кто должен соблюдать правила дорожного движения?</vt:lpstr>
      <vt:lpstr>В чем опасность автомобиля?</vt:lpstr>
      <vt:lpstr>Презентация PowerPoint</vt:lpstr>
      <vt:lpstr>О чем важно помнить пешеходу?</vt:lpstr>
      <vt:lpstr>Презентация PowerPoint</vt:lpstr>
      <vt:lpstr>А если светофора нет, как понять где можно перейти дорогу?</vt:lpstr>
      <vt:lpstr>Посмотри на картинку и ответь что важно НЕ делать на пешеходном переходе?</vt:lpstr>
      <vt:lpstr>А как правильно пользоваться зеброй?  Можно ли в любой момент выходить на нее? </vt:lpstr>
      <vt:lpstr>Кому уступают дорогу не только машины, но и пешеходы?</vt:lpstr>
      <vt:lpstr>Как нужно вести себя, когда вы едете в машине, как пассажир?</vt:lpstr>
      <vt:lpstr>Если ты любишь кататься на велосипеде,  ты должен знать еще и эти правила </vt:lpstr>
      <vt:lpstr>Презентация PowerPoint</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Павел</dc:creator>
  <cp:lastModifiedBy>Петухова Ольга Владимировна</cp:lastModifiedBy>
  <cp:revision>87</cp:revision>
  <dcterms:created xsi:type="dcterms:W3CDTF">2014-11-21T11:00:06Z</dcterms:created>
  <dcterms:modified xsi:type="dcterms:W3CDTF">2020-05-15T08:46:38Z</dcterms:modified>
  <cp:contentStatus/>
</cp:coreProperties>
</file>